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handoutMasterIdLst>
    <p:handoutMasterId r:id="rId92"/>
  </p:handoutMasterIdLst>
  <p:sldIdLst>
    <p:sldId id="476" r:id="rId2"/>
    <p:sldId id="490" r:id="rId3"/>
    <p:sldId id="501" r:id="rId4"/>
    <p:sldId id="491" r:id="rId5"/>
    <p:sldId id="493" r:id="rId6"/>
    <p:sldId id="492" r:id="rId7"/>
    <p:sldId id="496" r:id="rId8"/>
    <p:sldId id="497" r:id="rId9"/>
    <p:sldId id="498" r:id="rId10"/>
    <p:sldId id="499" r:id="rId11"/>
    <p:sldId id="500" r:id="rId12"/>
    <p:sldId id="452" r:id="rId13"/>
    <p:sldId id="453" r:id="rId14"/>
    <p:sldId id="477" r:id="rId15"/>
    <p:sldId id="478" r:id="rId16"/>
    <p:sldId id="479" r:id="rId17"/>
    <p:sldId id="480" r:id="rId18"/>
    <p:sldId id="481" r:id="rId19"/>
    <p:sldId id="482" r:id="rId20"/>
    <p:sldId id="484" r:id="rId21"/>
    <p:sldId id="485" r:id="rId22"/>
    <p:sldId id="486" r:id="rId23"/>
    <p:sldId id="264" r:id="rId24"/>
    <p:sldId id="261" r:id="rId25"/>
    <p:sldId id="523" r:id="rId26"/>
    <p:sldId id="524" r:id="rId27"/>
    <p:sldId id="525" r:id="rId28"/>
    <p:sldId id="526" r:id="rId29"/>
    <p:sldId id="527" r:id="rId30"/>
    <p:sldId id="528" r:id="rId31"/>
    <p:sldId id="271" r:id="rId32"/>
    <p:sldId id="529" r:id="rId33"/>
    <p:sldId id="530" r:id="rId34"/>
    <p:sldId id="531" r:id="rId35"/>
    <p:sldId id="532" r:id="rId36"/>
    <p:sldId id="533" r:id="rId37"/>
    <p:sldId id="534" r:id="rId38"/>
    <p:sldId id="535" r:id="rId39"/>
    <p:sldId id="536" r:id="rId40"/>
    <p:sldId id="537" r:id="rId41"/>
    <p:sldId id="539" r:id="rId42"/>
    <p:sldId id="540" r:id="rId43"/>
    <p:sldId id="541" r:id="rId44"/>
    <p:sldId id="542" r:id="rId45"/>
    <p:sldId id="546" r:id="rId46"/>
    <p:sldId id="544" r:id="rId47"/>
    <p:sldId id="543" r:id="rId48"/>
    <p:sldId id="545" r:id="rId49"/>
    <p:sldId id="547" r:id="rId50"/>
    <p:sldId id="548" r:id="rId51"/>
    <p:sldId id="549" r:id="rId52"/>
    <p:sldId id="551" r:id="rId53"/>
    <p:sldId id="552" r:id="rId54"/>
    <p:sldId id="553" r:id="rId55"/>
    <p:sldId id="554" r:id="rId56"/>
    <p:sldId id="555" r:id="rId57"/>
    <p:sldId id="559" r:id="rId58"/>
    <p:sldId id="560" r:id="rId59"/>
    <p:sldId id="556" r:id="rId60"/>
    <p:sldId id="557" r:id="rId61"/>
    <p:sldId id="558" r:id="rId62"/>
    <p:sldId id="561" r:id="rId63"/>
    <p:sldId id="562" r:id="rId64"/>
    <p:sldId id="563" r:id="rId65"/>
    <p:sldId id="564" r:id="rId66"/>
    <p:sldId id="296" r:id="rId67"/>
    <p:sldId id="297" r:id="rId68"/>
    <p:sldId id="569" r:id="rId69"/>
    <p:sldId id="568" r:id="rId70"/>
    <p:sldId id="565" r:id="rId71"/>
    <p:sldId id="566" r:id="rId72"/>
    <p:sldId id="567" r:id="rId73"/>
    <p:sldId id="570" r:id="rId74"/>
    <p:sldId id="571" r:id="rId75"/>
    <p:sldId id="572" r:id="rId76"/>
    <p:sldId id="573" r:id="rId77"/>
    <p:sldId id="574" r:id="rId78"/>
    <p:sldId id="575" r:id="rId79"/>
    <p:sldId id="576" r:id="rId80"/>
    <p:sldId id="577" r:id="rId81"/>
    <p:sldId id="578" r:id="rId82"/>
    <p:sldId id="585" r:id="rId83"/>
    <p:sldId id="579" r:id="rId84"/>
    <p:sldId id="580" r:id="rId85"/>
    <p:sldId id="581" r:id="rId86"/>
    <p:sldId id="582" r:id="rId87"/>
    <p:sldId id="583" r:id="rId88"/>
    <p:sldId id="359" r:id="rId89"/>
    <p:sldId id="584" r:id="rId9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課綱" id="{EE83CDB4-9627-442E-97AC-BB477385173D}">
          <p14:sldIdLst>
            <p14:sldId id="476"/>
            <p14:sldId id="490"/>
            <p14:sldId id="501"/>
            <p14:sldId id="491"/>
            <p14:sldId id="493"/>
            <p14:sldId id="492"/>
            <p14:sldId id="496"/>
            <p14:sldId id="497"/>
            <p14:sldId id="498"/>
            <p14:sldId id="499"/>
            <p14:sldId id="500"/>
          </p14:sldIdLst>
        </p14:section>
        <p14:section name="environment" id="{D244AA64-C0D7-42E8-8742-5ED24D6F88F5}">
          <p14:sldIdLst>
            <p14:sldId id="452"/>
            <p14:sldId id="453"/>
            <p14:sldId id="477"/>
            <p14:sldId id="478"/>
            <p14:sldId id="479"/>
            <p14:sldId id="480"/>
            <p14:sldId id="481"/>
            <p14:sldId id="482"/>
            <p14:sldId id="484"/>
            <p14:sldId id="485"/>
            <p14:sldId id="486"/>
          </p14:sldIdLst>
        </p14:section>
        <p14:section name="Python 基本語法技巧" id="{4E61BABB-CFBA-463B-A772-586B96605638}">
          <p14:sldIdLst>
            <p14:sldId id="264"/>
            <p14:sldId id="261"/>
            <p14:sldId id="523"/>
            <p14:sldId id="524"/>
            <p14:sldId id="525"/>
            <p14:sldId id="526"/>
            <p14:sldId id="527"/>
            <p14:sldId id="528"/>
            <p14:sldId id="271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9"/>
            <p14:sldId id="540"/>
            <p14:sldId id="541"/>
            <p14:sldId id="542"/>
            <p14:sldId id="546"/>
            <p14:sldId id="544"/>
            <p14:sldId id="543"/>
            <p14:sldId id="545"/>
            <p14:sldId id="547"/>
            <p14:sldId id="548"/>
            <p14:sldId id="549"/>
            <p14:sldId id="551"/>
            <p14:sldId id="552"/>
            <p14:sldId id="553"/>
            <p14:sldId id="554"/>
            <p14:sldId id="555"/>
            <p14:sldId id="559"/>
            <p14:sldId id="560"/>
            <p14:sldId id="556"/>
            <p14:sldId id="557"/>
            <p14:sldId id="558"/>
            <p14:sldId id="561"/>
            <p14:sldId id="562"/>
            <p14:sldId id="563"/>
            <p14:sldId id="564"/>
            <p14:sldId id="296"/>
            <p14:sldId id="297"/>
            <p14:sldId id="569"/>
            <p14:sldId id="568"/>
            <p14:sldId id="565"/>
            <p14:sldId id="566"/>
            <p14:sldId id="567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85"/>
            <p14:sldId id="579"/>
            <p14:sldId id="580"/>
            <p14:sldId id="581"/>
            <p14:sldId id="582"/>
            <p14:sldId id="583"/>
            <p14:sldId id="359"/>
            <p14:sldId id="5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6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79675" autoAdjust="0"/>
  </p:normalViewPr>
  <p:slideViewPr>
    <p:cSldViewPr>
      <p:cViewPr varScale="1">
        <p:scale>
          <a:sx n="88" d="100"/>
          <a:sy n="88" d="100"/>
        </p:scale>
        <p:origin x="2208" y="96"/>
      </p:cViewPr>
      <p:guideLst>
        <p:guide orient="horz" pos="2160"/>
        <p:guide pos="265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4AA989B-A095-4760-879E-B6DD540764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0338F0F-8F7A-42B1-B0AE-0FEB2124AE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3D1EF-9E4E-4FA5-991D-4896A45B6A41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6FBD64-7B58-4BE8-99CD-3E2973391C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7824EE-DFF8-483D-BB3F-729C1C1455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E24D-12B2-40CE-A289-3F7553D0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0753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B83AF-CDCA-4991-B509-177B5D9CF923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37D06-9960-4BC7-9337-1936E16FB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50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839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# </a:t>
            </a:r>
            <a:r>
              <a:rPr lang="zh-TW" altLang="en-US" dirty="0" smtClean="0"/>
              <a:t>初始化總和為</a:t>
            </a:r>
            <a:r>
              <a:rPr lang="en-US" altLang="zh-TW" dirty="0" smtClean="0"/>
              <a:t>0</a:t>
            </a:r>
          </a:p>
          <a:p>
            <a:r>
              <a:rPr lang="en-US" altLang="zh-TW" dirty="0" smtClean="0"/>
              <a:t>total = 0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# </a:t>
            </a:r>
            <a:r>
              <a:rPr lang="zh-TW" altLang="en-US" dirty="0" smtClean="0"/>
              <a:t>迴圈計算總和</a:t>
            </a:r>
          </a:p>
          <a:p>
            <a:r>
              <a:rPr lang="en-US" altLang="zh-TW" dirty="0" smtClean="0"/>
              <a:t>for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in range(1, 101):</a:t>
            </a:r>
          </a:p>
          <a:p>
            <a:r>
              <a:rPr lang="en-US" altLang="zh-TW" dirty="0" smtClean="0"/>
              <a:t>    total += </a:t>
            </a:r>
            <a:r>
              <a:rPr lang="en-US" altLang="zh-TW" dirty="0" err="1" smtClean="0"/>
              <a:t>i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# </a:t>
            </a:r>
            <a:r>
              <a:rPr lang="zh-TW" altLang="en-US" dirty="0" smtClean="0"/>
              <a:t>輸出結果</a:t>
            </a:r>
          </a:p>
          <a:p>
            <a:r>
              <a:rPr lang="en-US" altLang="zh-TW" dirty="0" smtClean="0"/>
              <a:t>print("</a:t>
            </a:r>
            <a:r>
              <a:rPr lang="zh-TW" altLang="en-US" dirty="0" smtClean="0"/>
              <a:t>總和：</a:t>
            </a:r>
            <a:r>
              <a:rPr lang="en-US" altLang="zh-TW" dirty="0" smtClean="0"/>
              <a:t>", total)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0936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初始化奇數總和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odd_sum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迴圈計算奇數總和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range(1, 51, 2):  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的奇數，步長為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if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% 7 == 0:  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能被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整除的數字跳過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odd_sum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+=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輸出結果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奇數總和：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odd_sum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8831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輸入上限值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(input("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請輸入一個正整數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初始化奇數總和和偶數總和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odd_sum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even_sum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迴圈計算奇數和偶數總和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range(1, n + 1):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if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100: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break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if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% 2 == 0:  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偶數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even_sum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+=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elif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% 7 == 0:  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能被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整除的奇數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else:  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奇數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odd_sum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+=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輸出結果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奇數總和：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odd_sum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偶數總和：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even_sum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249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985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865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220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複利利息計算器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輸入存款的本金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principal = float(input("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請輸入存款的本金（元）：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輸入年利率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interest_rate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float(input("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請輸入年利率（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輸入存款期限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 = float(input("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請輸入存款期限（年）：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計算複利利息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 = principal * ((1 +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interest_rate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/100) ** term)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輸出結果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最終的本利和為：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round(interest, 2), 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543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557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輸入卡片類型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card_type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input("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請輸入卡片類型（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輸入卡片有效期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expiration_date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input("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請輸入卡片有效期（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YYYYMMDD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獲取當前日期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current_date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'20230619'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判斷是否允許進入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card_type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"A" and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expiration_date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&gt;=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current_date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print("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允許進入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elif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card_type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"B" and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expiration_date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&gt;=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current_date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print("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不允許進入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else: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print("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不允許進入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9876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712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887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3951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# </a:t>
            </a:r>
            <a:r>
              <a:rPr lang="zh-TW" altLang="en-US" dirty="0" smtClean="0"/>
              <a:t>初始化總和為</a:t>
            </a:r>
            <a:r>
              <a:rPr lang="en-US" altLang="zh-TW" dirty="0" smtClean="0"/>
              <a:t>0</a:t>
            </a:r>
          </a:p>
          <a:p>
            <a:r>
              <a:rPr lang="en-US" altLang="zh-TW" dirty="0" smtClean="0"/>
              <a:t>total = 0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# </a:t>
            </a:r>
            <a:r>
              <a:rPr lang="zh-TW" altLang="en-US" dirty="0" smtClean="0"/>
              <a:t>迴圈計算總和</a:t>
            </a:r>
          </a:p>
          <a:p>
            <a:r>
              <a:rPr lang="en-US" altLang="zh-TW" dirty="0" smtClean="0"/>
              <a:t>for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in range(1, 101):</a:t>
            </a:r>
          </a:p>
          <a:p>
            <a:r>
              <a:rPr lang="en-US" altLang="zh-TW" dirty="0" smtClean="0"/>
              <a:t>    total += </a:t>
            </a:r>
            <a:r>
              <a:rPr lang="en-US" altLang="zh-TW" dirty="0" err="1" smtClean="0"/>
              <a:t>i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# </a:t>
            </a:r>
            <a:r>
              <a:rPr lang="zh-TW" altLang="en-US" dirty="0" smtClean="0"/>
              <a:t>輸出結果</a:t>
            </a:r>
          </a:p>
          <a:p>
            <a:r>
              <a:rPr lang="en-US" altLang="zh-TW" dirty="0" smtClean="0"/>
              <a:t>print("</a:t>
            </a:r>
            <a:r>
              <a:rPr lang="zh-TW" altLang="en-US" dirty="0" smtClean="0"/>
              <a:t>總和：</a:t>
            </a:r>
            <a:r>
              <a:rPr lang="en-US" altLang="zh-TW" dirty="0" smtClean="0"/>
              <a:t>", total)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871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初始化總和和起始數字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= 0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迴圈計算總和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&lt;= 100: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total +=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+= 1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輸出結果</a:t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print("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總和：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total)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3462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479" y="-52626"/>
            <a:ext cx="9242995" cy="693801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70FA3-F0F6-47F7-B287-06E0F78BF2E5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64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374E1-E52E-48CF-94BA-8183D4B56B5C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47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B5AF-2C97-4A9B-AF03-6C8A48B00F15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509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C6C8-D103-4D0E-AC58-6396A5EC93FD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252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8" y="0"/>
            <a:ext cx="9252520" cy="695739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396552" y="-99392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61D0D-12CE-4FFC-B0EB-AEC11A10485F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58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8" y="0"/>
            <a:ext cx="9252520" cy="6957391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3927-A8D7-4F6A-8CBB-4220396A4A7D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98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42364-7714-4E6B-B9D2-5C30F728CF8A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912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EDE70-3513-4AE4-B91C-A8FB671D87D6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861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390-DA51-423F-9C72-46AFDFBE08E4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553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DF6F-23B7-4E88-BE5A-789E769B6F7B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600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509C-9E2C-4C05-95EC-6A543F48A6F4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95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6048-BE57-4C63-954F-CC8AC7155332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054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9687F-0204-4E3A-AF5C-A1729F863BDA}" type="datetime1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36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7494"/>
            <a:ext cx="5498324" cy="652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11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91258" y="1037110"/>
            <a:ext cx="73500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選擇好題目以及語言</a:t>
            </a:r>
            <a:r>
              <a:rPr lang="en-US" altLang="zh-TW" sz="3000" dirty="0">
                <a:latin typeface="+mj-ea"/>
                <a:ea typeface="+mj-ea"/>
              </a:rPr>
              <a:t>(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選錯語言永遠不會過</a:t>
            </a:r>
            <a:r>
              <a:rPr lang="en-US" altLang="zh-TW" sz="3000" dirty="0">
                <a:latin typeface="+mj-ea"/>
                <a:ea typeface="+mj-ea"/>
              </a:rPr>
              <a:t>)</a:t>
            </a:r>
            <a:br>
              <a:rPr lang="en-US" altLang="zh-TW" sz="3000" dirty="0">
                <a:latin typeface="+mj-ea"/>
                <a:ea typeface="+mj-ea"/>
              </a:rPr>
            </a:br>
            <a:r>
              <a:rPr lang="zh-TW" altLang="en-US" sz="3000" dirty="0">
                <a:latin typeface="+mj-ea"/>
                <a:ea typeface="+mj-ea"/>
              </a:rPr>
              <a:t>將代碼上傳或複製貼上，然後按下</a:t>
            </a:r>
            <a:r>
              <a:rPr lang="en-US" altLang="zh-TW" sz="3000" dirty="0">
                <a:latin typeface="+mj-ea"/>
                <a:ea typeface="+mj-ea"/>
              </a:rPr>
              <a:t>submit</a:t>
            </a:r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93" y="1998401"/>
            <a:ext cx="5679465" cy="483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50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91258" y="1037110"/>
            <a:ext cx="848982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若上傳成功，可以去看</a:t>
            </a:r>
            <a:r>
              <a:rPr lang="en-US" altLang="zh-TW" sz="3000" dirty="0"/>
              <a:t>My Submissions</a:t>
            </a:r>
            <a:r>
              <a:rPr lang="zh-TW" altLang="en-US" sz="3000" dirty="0"/>
              <a:t>查看上傳</a:t>
            </a:r>
            <a:r>
              <a:rPr lang="en-US" altLang="zh-TW" sz="3000" dirty="0"/>
              <a:t/>
            </a:r>
            <a:br>
              <a:rPr lang="en-US" altLang="zh-TW" sz="3000" dirty="0"/>
            </a:br>
            <a:r>
              <a:rPr lang="zh-TW" altLang="en-US" sz="3000" dirty="0"/>
              <a:t>點選</a:t>
            </a:r>
            <a:r>
              <a:rPr lang="zh-TW" altLang="en-US" sz="3000" dirty="0">
                <a:solidFill>
                  <a:srgbClr val="FF0000"/>
                </a:solidFill>
              </a:rPr>
              <a:t>最前面的數字可以查看明測資是否有問題</a:t>
            </a:r>
            <a:endParaRPr lang="en-US" altLang="zh-TW" sz="3000" dirty="0">
              <a:solidFill>
                <a:srgbClr val="FF0000"/>
              </a:solidFill>
            </a:endParaRPr>
          </a:p>
          <a:p>
            <a:r>
              <a:rPr lang="en-US" altLang="zh-TW" sz="3000" dirty="0">
                <a:solidFill>
                  <a:srgbClr val="FF0000"/>
                </a:solidFill>
              </a:rPr>
              <a:t/>
            </a:r>
            <a:br>
              <a:rPr lang="en-US" altLang="zh-TW" sz="3000" dirty="0">
                <a:solidFill>
                  <a:srgbClr val="FF0000"/>
                </a:solidFill>
              </a:rPr>
            </a:br>
            <a:r>
              <a:rPr lang="zh-TW" altLang="en-US" sz="3000" dirty="0"/>
              <a:t>若是隱藏測資錯，無法看到錯誤的測試資料</a:t>
            </a:r>
            <a:r>
              <a:rPr lang="en-US" altLang="zh-TW" sz="3000" dirty="0"/>
              <a:t/>
            </a:r>
            <a:br>
              <a:rPr lang="en-US" altLang="zh-TW" sz="3000" dirty="0"/>
            </a:br>
            <a:r>
              <a:rPr lang="en-US" altLang="zh-TW" sz="3000" b="1" dirty="0"/>
              <a:t>Verdict</a:t>
            </a:r>
            <a:r>
              <a:rPr lang="zh-TW" altLang="en-US" sz="3000" b="1" dirty="0"/>
              <a:t>會顯示這題的狀況</a:t>
            </a:r>
            <a:r>
              <a:rPr lang="zh-TW" altLang="en-US" sz="3000" dirty="0"/>
              <a:t> </a:t>
            </a:r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95" y="3861048"/>
            <a:ext cx="8659005" cy="1289200"/>
          </a:xfrm>
          <a:prstGeom prst="rect">
            <a:avLst/>
          </a:prstGeom>
        </p:spPr>
      </p:pic>
      <p:pic>
        <p:nvPicPr>
          <p:cNvPr id="5122" name="Picture 2" descr="いろいろな英語の褒め言葉のイラスト文字 | かわいいフリー素材集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047" y="3030333"/>
            <a:ext cx="2328193" cy="81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46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/>
              <a:t>Environment/</a:t>
            </a:r>
            <a:r>
              <a:rPr lang="zh-TW" altLang="en-US" sz="5400" dirty="0"/>
              <a:t>課程安排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409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20848"/>
            <a:ext cx="7282194" cy="493550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98893" y="855401"/>
            <a:ext cx="59811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打開搜尋列，搜尋</a:t>
            </a:r>
            <a:r>
              <a:rPr lang="en-US" altLang="zh-TW" sz="3000" dirty="0">
                <a:latin typeface="+mj-ea"/>
                <a:ea typeface="+mj-ea"/>
              </a:rPr>
              <a:t>Python</a:t>
            </a:r>
            <a:r>
              <a:rPr lang="zh-TW" altLang="en-US" sz="3000" dirty="0">
                <a:latin typeface="+mj-ea"/>
                <a:ea typeface="+mj-ea"/>
              </a:rPr>
              <a:t> 並點</a:t>
            </a:r>
            <a:r>
              <a:rPr lang="en-US" altLang="zh-TW" sz="3000" dirty="0">
                <a:latin typeface="+mj-ea"/>
                <a:ea typeface="+mj-ea"/>
              </a:rPr>
              <a:t>IDLE</a:t>
            </a:r>
            <a:endParaRPr lang="zh-TW" altLang="en-US" sz="3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2510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39552" y="1043608"/>
            <a:ext cx="6724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當你看到這個畫面就代表你成功進入了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132856"/>
            <a:ext cx="7060600" cy="393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32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38467" y="1074504"/>
            <a:ext cx="65133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>
                <a:latin typeface="+mj-ea"/>
                <a:ea typeface="+mj-ea"/>
              </a:rPr>
              <a:t>Bash mode:</a:t>
            </a:r>
            <a:r>
              <a:rPr lang="zh-TW" altLang="en-US" sz="3000" dirty="0">
                <a:latin typeface="+mj-ea"/>
                <a:ea typeface="+mj-ea"/>
              </a:rPr>
              <a:t>可以一行行輸入直接執行</a:t>
            </a:r>
            <a:endParaRPr lang="en-US" altLang="zh-TW" sz="3000" dirty="0">
              <a:latin typeface="+mj-ea"/>
              <a:ea typeface="+mj-ea"/>
            </a:endParaRPr>
          </a:p>
          <a:p>
            <a:r>
              <a:rPr lang="zh-TW" altLang="en-US" sz="3000" dirty="0">
                <a:latin typeface="+mj-ea"/>
                <a:ea typeface="+mj-ea"/>
              </a:rPr>
              <a:t>缺點</a:t>
            </a:r>
            <a:r>
              <a:rPr lang="en-US" altLang="zh-TW" sz="3000" dirty="0">
                <a:latin typeface="+mj-ea"/>
                <a:ea typeface="+mj-ea"/>
              </a:rPr>
              <a:t>:</a:t>
            </a:r>
            <a:r>
              <a:rPr lang="zh-TW" altLang="en-US" sz="3000" dirty="0">
                <a:latin typeface="+mj-ea"/>
                <a:ea typeface="+mj-ea"/>
              </a:rPr>
              <a:t>就是一次只能打一行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64904"/>
            <a:ext cx="6329909" cy="3396096"/>
          </a:xfrm>
          <a:prstGeom prst="rect">
            <a:avLst/>
          </a:prstGeom>
        </p:spPr>
      </p:pic>
      <p:pic>
        <p:nvPicPr>
          <p:cNvPr id="8194" name="Picture 2" descr="コンピューター | かわいいフリー素材集 いらすと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44417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853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64720" y="1043608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latin typeface="+mj-ea"/>
                <a:ea typeface="+mj-ea"/>
              </a:rPr>
              <a:t>簡易例子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31553"/>
            <a:ext cx="6222920" cy="294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2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79512" y="967006"/>
            <a:ext cx="83647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常用用法</a:t>
            </a:r>
            <a:r>
              <a:rPr lang="en-US" altLang="zh-TW" sz="3000" dirty="0">
                <a:latin typeface="+mj-ea"/>
                <a:ea typeface="+mj-ea"/>
              </a:rPr>
              <a:t>:</a:t>
            </a:r>
            <a:r>
              <a:rPr lang="zh-TW" altLang="en-US" sz="3000" dirty="0">
                <a:latin typeface="+mj-ea"/>
                <a:ea typeface="+mj-ea"/>
              </a:rPr>
              <a:t>開啟檔案，我們先建立一個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全新的檔案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12" y="1998401"/>
            <a:ext cx="6192688" cy="420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43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22010" y="913313"/>
            <a:ext cx="55707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若你看到這個畫面代表你成功了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06" y="1574586"/>
            <a:ext cx="7440063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6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0" y="924871"/>
            <a:ext cx="9129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依照原則先做建立檔案的動作 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存放地以及檔名無限制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78869"/>
            <a:ext cx="6163535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87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 err="1"/>
              <a:t>Codeforces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487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5641" y="886105"/>
            <a:ext cx="74943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若標題更改如同類似這樣代表成功建立檔案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99621"/>
            <a:ext cx="7378948" cy="479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96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5641" y="88610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打上測試代碼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84784"/>
            <a:ext cx="7497221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15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5641" y="886105"/>
            <a:ext cx="67794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並執行，輸出結果會在原本</a:t>
            </a:r>
            <a:r>
              <a:rPr lang="en-US" altLang="zh-TW" sz="3000" dirty="0">
                <a:latin typeface="+mj-ea"/>
                <a:ea typeface="+mj-ea"/>
              </a:rPr>
              <a:t>IDLE</a:t>
            </a:r>
            <a:r>
              <a:rPr lang="zh-TW" altLang="en-US" sz="3000" dirty="0">
                <a:latin typeface="+mj-ea"/>
                <a:ea typeface="+mj-ea"/>
              </a:rPr>
              <a:t>的視窗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69067"/>
            <a:ext cx="6443902" cy="32050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03069"/>
            <a:ext cx="4176464" cy="20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94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python </a:t>
            </a:r>
            <a:r>
              <a:rPr lang="zh-TW" altLang="en-US" sz="5400" dirty="0"/>
              <a:t>基礎語法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190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 smtClean="0"/>
              <a:t>輸入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狀況</a:t>
            </a:r>
            <a:r>
              <a:rPr lang="en-US" altLang="zh-TW" b="1" dirty="0" smtClean="0"/>
              <a:t>1: </a:t>
            </a:r>
            <a:r>
              <a:rPr lang="zh-TW" altLang="en-US" b="1" dirty="0" smtClean="0"/>
              <a:t>一行輸入多筆資料</a:t>
            </a:r>
            <a:endParaRPr lang="en-US" altLang="zh-TW" b="1" dirty="0" smtClean="0"/>
          </a:p>
          <a:p>
            <a:pPr marL="0" indent="0">
              <a:buNone/>
            </a:pPr>
            <a:r>
              <a:rPr lang="en-US" altLang="zh-TW" b="1" dirty="0" smtClean="0"/>
              <a:t>Ex: </a:t>
            </a:r>
            <a:r>
              <a:rPr lang="zh-TW" altLang="en-US" b="1" dirty="0" smtClean="0"/>
              <a:t>一行輸入</a:t>
            </a:r>
            <a:r>
              <a:rPr lang="en-US" altLang="zh-TW" b="1" dirty="0" err="1" smtClean="0"/>
              <a:t>n,m</a:t>
            </a:r>
            <a:r>
              <a:rPr lang="zh-TW" altLang="en-US" b="1" dirty="0" smtClean="0"/>
              <a:t>，用空白分開</a:t>
            </a:r>
            <a:endParaRPr lang="en-US" altLang="zh-TW" b="1" dirty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708920"/>
            <a:ext cx="5638800" cy="15144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363515"/>
            <a:ext cx="4283097" cy="14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35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 smtClean="0"/>
              <a:t>輸入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狀況</a:t>
            </a:r>
            <a:r>
              <a:rPr lang="en-US" altLang="zh-TW" b="1" dirty="0" smtClean="0"/>
              <a:t>2: </a:t>
            </a:r>
            <a:r>
              <a:rPr lang="zh-TW" altLang="en-US" b="1" dirty="0" smtClean="0"/>
              <a:t>一行輸入很多筆資料</a:t>
            </a:r>
            <a:endParaRPr lang="en-US" altLang="zh-TW" b="1" dirty="0" smtClean="0"/>
          </a:p>
          <a:p>
            <a:pPr marL="0" indent="0">
              <a:buNone/>
            </a:pPr>
            <a:r>
              <a:rPr lang="en-US" altLang="zh-TW" b="1" dirty="0" smtClean="0"/>
              <a:t>Ex: </a:t>
            </a:r>
            <a:r>
              <a:rPr lang="zh-TW" altLang="en-US" b="1" dirty="0" smtClean="0"/>
              <a:t>一行輸入</a:t>
            </a:r>
            <a:r>
              <a:rPr lang="en-US" altLang="zh-TW" b="1" dirty="0" smtClean="0"/>
              <a:t>A[0~n-1]</a:t>
            </a:r>
            <a:r>
              <a:rPr lang="zh-TW" altLang="en-US" b="1" dirty="0" smtClean="0"/>
              <a:t>，用空白分開</a:t>
            </a:r>
            <a:endParaRPr lang="en-US" altLang="zh-TW" b="1" dirty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56" y="2660264"/>
            <a:ext cx="5067300" cy="15906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56" y="4428281"/>
            <a:ext cx="4163882" cy="136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23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 smtClean="0"/>
              <a:t>輸入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進階通用寫法</a:t>
            </a:r>
            <a:endParaRPr lang="en-US" altLang="zh-TW" b="1" dirty="0" smtClean="0"/>
          </a:p>
          <a:p>
            <a:pPr marL="0" indent="0">
              <a:buNone/>
            </a:pPr>
            <a:r>
              <a:rPr lang="en-US" altLang="zh-TW" b="1" dirty="0" smtClean="0"/>
              <a:t>Ex: </a:t>
            </a:r>
            <a:r>
              <a:rPr lang="zh-TW" altLang="en-US" b="1" dirty="0" smtClean="0"/>
              <a:t>一行輸入</a:t>
            </a:r>
            <a:r>
              <a:rPr lang="en-US" altLang="zh-TW" b="1" dirty="0" smtClean="0"/>
              <a:t>A[0~n-1]</a:t>
            </a:r>
            <a:r>
              <a:rPr lang="zh-TW" altLang="en-US" b="1" dirty="0" smtClean="0"/>
              <a:t>，用空白分開</a:t>
            </a:r>
            <a:endParaRPr lang="en-US" altLang="zh-TW" b="1" dirty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20" y="2852936"/>
            <a:ext cx="8342656" cy="5205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28" y="3717032"/>
            <a:ext cx="4256038" cy="137364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471387"/>
            <a:ext cx="26670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41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輸出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寫法</a:t>
            </a:r>
            <a:r>
              <a:rPr lang="en-US" altLang="zh-TW" b="1" dirty="0" smtClean="0"/>
              <a:t>1</a:t>
            </a:r>
          </a:p>
          <a:p>
            <a:pPr marL="0" indent="0">
              <a:buNone/>
            </a:pPr>
            <a:r>
              <a:rPr lang="en-US" altLang="zh-TW" b="1" dirty="0" smtClean="0"/>
              <a:t>Ex: </a:t>
            </a:r>
            <a:r>
              <a:rPr lang="zh-TW" altLang="en-US" b="1" dirty="0" smtClean="0"/>
              <a:t>給體重身高求</a:t>
            </a:r>
            <a:r>
              <a:rPr lang="en-US" altLang="zh-TW" b="1" dirty="0" err="1" smtClean="0"/>
              <a:t>bmi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07" y="2636912"/>
            <a:ext cx="4857267" cy="15121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07" y="4524450"/>
            <a:ext cx="36957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15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輸出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寫法</a:t>
            </a:r>
            <a:r>
              <a:rPr lang="en-US" altLang="zh-TW" b="1" dirty="0" smtClean="0"/>
              <a:t>1-Cont </a:t>
            </a:r>
            <a:r>
              <a:rPr lang="zh-TW" altLang="en-US" b="1" dirty="0" smtClean="0"/>
              <a:t>搭配精度控制</a:t>
            </a:r>
            <a:endParaRPr lang="en-US" altLang="zh-TW" b="1" dirty="0" smtClean="0"/>
          </a:p>
          <a:p>
            <a:pPr marL="0" indent="0">
              <a:buNone/>
            </a:pPr>
            <a:r>
              <a:rPr lang="en-US" altLang="zh-TW" b="1" dirty="0" smtClean="0"/>
              <a:t>Ex: </a:t>
            </a:r>
            <a:r>
              <a:rPr lang="zh-TW" altLang="en-US" b="1" dirty="0" smtClean="0"/>
              <a:t>給體重身高求</a:t>
            </a:r>
            <a:r>
              <a:rPr lang="en-US" altLang="zh-TW" b="1" dirty="0" err="1" smtClean="0"/>
              <a:t>bmi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03" y="2648374"/>
            <a:ext cx="4295775" cy="13430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59" y="4386384"/>
            <a:ext cx="4258287" cy="17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40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輸出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寫法</a:t>
            </a:r>
            <a:r>
              <a:rPr lang="en-US" altLang="zh-TW" b="1" dirty="0" smtClean="0"/>
              <a:t>2</a:t>
            </a:r>
          </a:p>
          <a:p>
            <a:pPr marL="0" indent="0">
              <a:buNone/>
            </a:pPr>
            <a:r>
              <a:rPr lang="en-US" altLang="zh-TW" b="1" dirty="0" smtClean="0"/>
              <a:t>Ex: </a:t>
            </a:r>
            <a:r>
              <a:rPr lang="zh-TW" altLang="en-US" b="1" dirty="0" smtClean="0"/>
              <a:t>給體重身高求</a:t>
            </a:r>
            <a:r>
              <a:rPr lang="en-US" altLang="zh-TW" b="1" dirty="0" err="1" smtClean="0"/>
              <a:t>bmi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06" y="2640223"/>
            <a:ext cx="3829137" cy="132259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06" y="4187973"/>
            <a:ext cx="4466672" cy="18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94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91258" y="1094992"/>
            <a:ext cx="3251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err="1"/>
              <a:t>Codeforces</a:t>
            </a:r>
            <a:r>
              <a:rPr lang="zh-TW" altLang="en-US" sz="3200" b="1" dirty="0"/>
              <a:t>介紹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91258" y="1916832"/>
            <a:ext cx="8525576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/>
              <a:t>他是一個線上</a:t>
            </a:r>
            <a:r>
              <a:rPr lang="zh-TW" altLang="en-US" dirty="0">
                <a:solidFill>
                  <a:srgbClr val="FF0000"/>
                </a:solidFill>
              </a:rPr>
              <a:t>程式設計競賽平台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我們此次使用的是他的</a:t>
            </a:r>
            <a:r>
              <a:rPr lang="en-US" altLang="zh-TW" dirty="0"/>
              <a:t>Group</a:t>
            </a:r>
            <a:r>
              <a:rPr lang="zh-TW" altLang="en-US" dirty="0"/>
              <a:t>功能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它可以讓我自己辦競賽，以及提供</a:t>
            </a:r>
            <a:r>
              <a:rPr lang="en-US" altLang="zh-TW" dirty="0">
                <a:solidFill>
                  <a:srgbClr val="FF0000"/>
                </a:solidFill>
              </a:rPr>
              <a:t>OJ</a:t>
            </a:r>
            <a:r>
              <a:rPr lang="zh-TW" altLang="en-US" dirty="0"/>
              <a:t>環境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本次題目限制使用</a:t>
            </a:r>
            <a:r>
              <a:rPr lang="en-US" altLang="zh-TW" dirty="0">
                <a:solidFill>
                  <a:srgbClr val="FF0000"/>
                </a:solidFill>
              </a:rPr>
              <a:t>Python</a:t>
            </a:r>
          </a:p>
          <a:p>
            <a:pPr marL="0" indent="0">
              <a:buNone/>
            </a:pPr>
            <a:r>
              <a:rPr lang="zh-TW" altLang="en-US" dirty="0"/>
              <a:t>等課程結束就會開啟其他語言的上傳選項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1026" name="Picture 2" descr="https://1.bp.blogspot.com/-39LCjzW8pDA/XvcI4mEApbI/AAAAAAABZto/IOwANO0mePEoUeH6IeyOohg7gs7q2YPogCNcBGAsYHQ/s1600/megane_hikaru_ma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739" y="1306993"/>
            <a:ext cx="1578095" cy="18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636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輸出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寫法</a:t>
            </a:r>
            <a:r>
              <a:rPr lang="en-US" altLang="zh-TW" b="1" dirty="0"/>
              <a:t>3</a:t>
            </a:r>
            <a:endParaRPr lang="en-US" altLang="zh-TW" b="1" dirty="0" smtClean="0"/>
          </a:p>
          <a:p>
            <a:pPr marL="0" indent="0">
              <a:buNone/>
            </a:pPr>
            <a:r>
              <a:rPr lang="en-US" altLang="zh-TW" b="1" dirty="0" smtClean="0"/>
              <a:t>Ex: </a:t>
            </a:r>
            <a:r>
              <a:rPr lang="zh-TW" altLang="en-US" b="1" dirty="0" smtClean="0"/>
              <a:t>給體重身高求</a:t>
            </a:r>
            <a:r>
              <a:rPr lang="en-US" altLang="zh-TW" b="1" dirty="0" err="1" smtClean="0"/>
              <a:t>bmi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74" y="2629686"/>
            <a:ext cx="6619875" cy="15525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74" y="4437112"/>
            <a:ext cx="54006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55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輸出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879146"/>
            <a:ext cx="8669939" cy="51125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/>
              <a:t>請撰寫一個程式，要求使用者輸入他們的名字和年齡，然後顯示一條訊息，包含他們的名字和未來</a:t>
            </a:r>
            <a:r>
              <a:rPr lang="en-US" altLang="zh-TW" dirty="0"/>
              <a:t>5</a:t>
            </a:r>
            <a:r>
              <a:rPr lang="zh-TW" altLang="en-US" dirty="0"/>
              <a:t>年後的年齡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  <a:p>
            <a:pPr marL="0" indent="0">
              <a:buNone/>
            </a:pPr>
            <a:r>
              <a:rPr lang="zh-TW" altLang="en-US" dirty="0"/>
              <a:t>範例輸入：</a:t>
            </a:r>
          </a:p>
          <a:p>
            <a:pPr marL="0" indent="0">
              <a:buNone/>
            </a:pPr>
            <a:r>
              <a:rPr lang="zh-TW" altLang="en-US" dirty="0"/>
              <a:t>請輸入你的名字：</a:t>
            </a:r>
            <a:r>
              <a:rPr lang="en-US" altLang="zh-TW" dirty="0"/>
              <a:t>John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請</a:t>
            </a:r>
            <a:r>
              <a:rPr lang="zh-TW" altLang="en-US" dirty="0"/>
              <a:t>輸入你的年齡：</a:t>
            </a:r>
            <a:r>
              <a:rPr lang="en-US" altLang="zh-TW" dirty="0"/>
              <a:t>25</a:t>
            </a:r>
          </a:p>
          <a:p>
            <a:pPr marL="0" indent="0">
              <a:buNone/>
            </a:pPr>
            <a:r>
              <a:rPr lang="zh-TW" altLang="en-US" dirty="0"/>
              <a:t>範例輸出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Hi, John! </a:t>
            </a:r>
            <a:r>
              <a:rPr lang="zh-TW" altLang="en-US" dirty="0"/>
              <a:t>五年後你將年滿</a:t>
            </a:r>
            <a:r>
              <a:rPr lang="en-US" altLang="zh-TW" dirty="0"/>
              <a:t>30</a:t>
            </a:r>
            <a:r>
              <a:rPr lang="zh-TW" altLang="en-US" dirty="0"/>
              <a:t>歲。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50533" y="1268761"/>
            <a:ext cx="1397131" cy="5760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</a:t>
            </a:r>
            <a:endParaRPr lang="zh-TW" altLang="en-US" dirty="0"/>
          </a:p>
        </p:txBody>
      </p:sp>
      <p:pic>
        <p:nvPicPr>
          <p:cNvPr id="13314" name="Picture 2" descr="プログラミングをする人のイラスト（男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176" y="3652705"/>
            <a:ext cx="2945904" cy="26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021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算術運算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zh-TW" altLang="en-US" b="1" dirty="0" smtClean="0"/>
              <a:t>範例</a:t>
            </a:r>
            <a:r>
              <a:rPr lang="en-US" altLang="zh-TW" b="1" dirty="0" smtClean="0"/>
              <a:t>1</a:t>
            </a:r>
          </a:p>
          <a:p>
            <a:r>
              <a:rPr lang="zh-TW" altLang="en-US" dirty="0"/>
              <a:t>請撰寫一個程式，要求使用者輸入三個數字，然後顯示以下計算結果：</a:t>
            </a:r>
          </a:p>
          <a:p>
            <a:r>
              <a:rPr lang="zh-TW" altLang="en-US" dirty="0"/>
              <a:t>三個數字的總和。</a:t>
            </a:r>
          </a:p>
          <a:p>
            <a:r>
              <a:rPr lang="zh-TW" altLang="en-US" dirty="0"/>
              <a:t>三個數字的平均值（保留兩位小數）。</a:t>
            </a:r>
          </a:p>
          <a:p>
            <a:r>
              <a:rPr lang="zh-TW" altLang="en-US" dirty="0"/>
              <a:t>第一個數字減去後兩個數字的和，然後乘以第三個數字的結果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範例輸入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請</a:t>
            </a:r>
            <a:r>
              <a:rPr lang="zh-TW" altLang="en-US" dirty="0"/>
              <a:t>輸入第一個數字：</a:t>
            </a:r>
            <a:r>
              <a:rPr lang="en-US" altLang="zh-TW" dirty="0"/>
              <a:t>10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zh-TW" altLang="en-US" dirty="0" smtClean="0"/>
              <a:t>請</a:t>
            </a:r>
            <a:r>
              <a:rPr lang="zh-TW" altLang="en-US" dirty="0"/>
              <a:t>輸入第二個數字：</a:t>
            </a:r>
            <a:r>
              <a:rPr lang="en-US" altLang="zh-TW" dirty="0"/>
              <a:t>5 </a:t>
            </a:r>
          </a:p>
          <a:p>
            <a:pPr marL="0" indent="0">
              <a:buNone/>
            </a:pPr>
            <a:r>
              <a:rPr lang="en-US" altLang="zh-TW" dirty="0" smtClean="0"/>
              <a:t>    </a:t>
            </a:r>
            <a:r>
              <a:rPr lang="zh-TW" altLang="en-US" dirty="0" smtClean="0"/>
              <a:t>請</a:t>
            </a:r>
            <a:r>
              <a:rPr lang="zh-TW" altLang="en-US" dirty="0"/>
              <a:t>輸入第三個數字：</a:t>
            </a:r>
            <a:r>
              <a:rPr lang="en-US" altLang="zh-TW" dirty="0" smtClean="0"/>
              <a:t>3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範例輸出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三</a:t>
            </a:r>
            <a:r>
              <a:rPr lang="zh-TW" altLang="en-US" dirty="0"/>
              <a:t>個數字的總和：</a:t>
            </a:r>
            <a:r>
              <a:rPr lang="en-US" altLang="zh-TW" dirty="0"/>
              <a:t>18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zh-TW" altLang="en-US" dirty="0" smtClean="0"/>
              <a:t>三</a:t>
            </a:r>
            <a:r>
              <a:rPr lang="zh-TW" altLang="en-US" dirty="0"/>
              <a:t>個數字的平均值：</a:t>
            </a:r>
            <a:r>
              <a:rPr lang="en-US" altLang="zh-TW" dirty="0" smtClean="0"/>
              <a:t>6.00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zh-TW" altLang="en-US" dirty="0"/>
              <a:t>計算結果：</a:t>
            </a:r>
            <a:r>
              <a:rPr lang="en-US" altLang="zh-TW" dirty="0"/>
              <a:t>42.00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3068960"/>
            <a:ext cx="4546848" cy="313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算術運算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 smtClean="0"/>
              <a:t>Step 1</a:t>
            </a:r>
            <a:endParaRPr lang="en-US" altLang="zh-TW" b="1" dirty="0"/>
          </a:p>
          <a:p>
            <a:pPr marL="0" indent="0">
              <a:buNone/>
            </a:pPr>
            <a:r>
              <a:rPr lang="zh-TW" altLang="en-US" b="1" dirty="0"/>
              <a:t>輸入三個</a:t>
            </a:r>
            <a:r>
              <a:rPr lang="zh-TW" altLang="en-US" b="1" dirty="0" smtClean="0"/>
              <a:t>數字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endParaRPr lang="en-US" altLang="zh-TW" b="1" dirty="0" smtClean="0"/>
          </a:p>
          <a:p>
            <a:pPr marL="0" indent="0">
              <a:buNone/>
            </a:pPr>
            <a:r>
              <a:rPr lang="en-US" altLang="zh-TW" b="1" dirty="0" smtClean="0"/>
              <a:t>Step2 </a:t>
            </a:r>
            <a:r>
              <a:rPr lang="zh-TW" altLang="en-US" b="1" dirty="0" smtClean="0"/>
              <a:t>計算</a:t>
            </a:r>
            <a:endParaRPr lang="en-US" altLang="zh-TW" b="1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23" y="2564904"/>
            <a:ext cx="5534797" cy="13681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33" y="4653136"/>
            <a:ext cx="6728166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6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算術運算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 smtClean="0"/>
              <a:t>Step 3</a:t>
            </a:r>
            <a:endParaRPr lang="en-US" altLang="zh-TW" b="1" dirty="0"/>
          </a:p>
          <a:p>
            <a:pPr marL="0" indent="0">
              <a:buNone/>
            </a:pPr>
            <a:r>
              <a:rPr lang="zh-TW" altLang="en-US" b="1" dirty="0" smtClean="0"/>
              <a:t>照著輸出格式輸出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b="1" dirty="0" smtClean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endParaRPr lang="en-US" altLang="zh-TW" b="1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542691"/>
            <a:ext cx="3495675" cy="23145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3" y="2619858"/>
            <a:ext cx="5069951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22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算術運算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完整程式碼</a:t>
            </a:r>
            <a:endParaRPr lang="en-US" altLang="zh-TW" b="1" dirty="0"/>
          </a:p>
          <a:p>
            <a:pPr marL="0" indent="0">
              <a:buNone/>
            </a:pPr>
            <a:endParaRPr lang="en-US" altLang="zh-TW" b="1" dirty="0" smtClean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endParaRPr lang="en-US" altLang="zh-TW" b="1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60848"/>
            <a:ext cx="6236651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21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算術運算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TW" altLang="en-US" b="1" dirty="0" smtClean="0"/>
              <a:t>練習題</a:t>
            </a:r>
            <a:r>
              <a:rPr lang="en-US" altLang="zh-TW" b="1" dirty="0" smtClean="0"/>
              <a:t>2</a:t>
            </a:r>
          </a:p>
          <a:p>
            <a:r>
              <a:rPr lang="zh-TW" altLang="en-US" dirty="0" smtClean="0"/>
              <a:t>請撰寫一個程式，要求使用者輸入一個四位數的正整數，然後進行以下計算：</a:t>
            </a:r>
          </a:p>
          <a:p>
            <a:r>
              <a:rPr lang="zh-TW" altLang="en-US" dirty="0" smtClean="0"/>
              <a:t>將</a:t>
            </a:r>
            <a:r>
              <a:rPr lang="zh-TW" altLang="en-US" dirty="0"/>
              <a:t>該數字的個位數和百位數相加。</a:t>
            </a:r>
          </a:p>
          <a:p>
            <a:r>
              <a:rPr lang="zh-TW" altLang="en-US" dirty="0"/>
              <a:t>將該數字的十位數和千位數相加。</a:t>
            </a:r>
          </a:p>
          <a:p>
            <a:r>
              <a:rPr lang="zh-TW" altLang="en-US" dirty="0"/>
              <a:t>如果步驟</a:t>
            </a:r>
            <a:r>
              <a:rPr lang="en-US" altLang="zh-TW" dirty="0"/>
              <a:t>1</a:t>
            </a:r>
            <a:r>
              <a:rPr lang="zh-TW" altLang="en-US" dirty="0"/>
              <a:t>的結果大於步驟</a:t>
            </a:r>
            <a:r>
              <a:rPr lang="en-US" altLang="zh-TW" dirty="0"/>
              <a:t>2</a:t>
            </a:r>
            <a:r>
              <a:rPr lang="zh-TW" altLang="en-US" dirty="0"/>
              <a:t>的結果，則輸出「步驟</a:t>
            </a:r>
            <a:r>
              <a:rPr lang="en-US" altLang="zh-TW" dirty="0"/>
              <a:t>1</a:t>
            </a:r>
            <a:r>
              <a:rPr lang="zh-TW" altLang="en-US" dirty="0"/>
              <a:t>大於步驟</a:t>
            </a:r>
            <a:r>
              <a:rPr lang="en-US" altLang="zh-TW" dirty="0"/>
              <a:t>2</a:t>
            </a:r>
            <a:r>
              <a:rPr lang="zh-TW" altLang="en-US" dirty="0"/>
              <a:t>」；否則，輸出「步驟</a:t>
            </a:r>
            <a:r>
              <a:rPr lang="en-US" altLang="zh-TW" dirty="0"/>
              <a:t>1</a:t>
            </a:r>
            <a:r>
              <a:rPr lang="zh-TW" altLang="en-US" dirty="0"/>
              <a:t>小於等於步驟</a:t>
            </a:r>
            <a:r>
              <a:rPr lang="en-US" altLang="zh-TW" dirty="0"/>
              <a:t>2</a:t>
            </a:r>
            <a:r>
              <a:rPr lang="zh-TW" altLang="en-US" dirty="0"/>
              <a:t>」。</a:t>
            </a:r>
          </a:p>
          <a:p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範例輸入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請</a:t>
            </a:r>
            <a:r>
              <a:rPr lang="zh-TW" altLang="en-US" dirty="0"/>
              <a:t>輸入一個四位數的正整數：</a:t>
            </a:r>
            <a:r>
              <a:rPr lang="en-US" altLang="zh-TW" dirty="0"/>
              <a:t>2674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範例輸出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步驟</a:t>
            </a:r>
            <a:r>
              <a:rPr lang="en-US" altLang="zh-TW" dirty="0"/>
              <a:t>1</a:t>
            </a:r>
            <a:r>
              <a:rPr lang="zh-TW" altLang="en-US" dirty="0"/>
              <a:t>的結果：</a:t>
            </a:r>
            <a:r>
              <a:rPr lang="en-US" altLang="zh-TW" dirty="0"/>
              <a:t>9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步驟</a:t>
            </a:r>
            <a:r>
              <a:rPr lang="en-US" altLang="zh-TW" dirty="0"/>
              <a:t>2</a:t>
            </a:r>
            <a:r>
              <a:rPr lang="zh-TW" altLang="en-US" dirty="0"/>
              <a:t>的結果：</a:t>
            </a:r>
            <a:r>
              <a:rPr lang="en-US" altLang="zh-TW" dirty="0"/>
              <a:t>9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步驟</a:t>
            </a:r>
            <a:r>
              <a:rPr lang="en-US" altLang="zh-TW" dirty="0"/>
              <a:t>1</a:t>
            </a:r>
            <a:r>
              <a:rPr lang="zh-TW" altLang="en-US" dirty="0"/>
              <a:t>小於等於步驟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782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浮點數運算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zh-TW" altLang="en-US" b="1" dirty="0" smtClean="0"/>
              <a:t>範例</a:t>
            </a:r>
            <a:r>
              <a:rPr lang="en-US" altLang="zh-TW" b="1" dirty="0" smtClean="0"/>
              <a:t>1</a:t>
            </a:r>
          </a:p>
          <a:p>
            <a:r>
              <a:rPr lang="zh-TW" altLang="en-US" dirty="0"/>
              <a:t>題目描述：圓的面積和周長計算</a:t>
            </a:r>
          </a:p>
          <a:p>
            <a:r>
              <a:rPr lang="zh-TW" altLang="en-US" dirty="0"/>
              <a:t>請設計一個程式，讓使用者輸入一個圓的半徑，然後計算並輸出該圓的面積和周長。</a:t>
            </a:r>
          </a:p>
          <a:p>
            <a:r>
              <a:rPr lang="zh-TW" altLang="en-US" dirty="0"/>
              <a:t>程式執行時，會要求使用者輸入一個浮點數作為圓的半徑。接著，程式會使用所輸入的半徑值進行計算，並輸出圓的面積和周長。</a:t>
            </a:r>
          </a:p>
          <a:p>
            <a:r>
              <a:rPr lang="zh-TW" altLang="en-US" dirty="0"/>
              <a:t>圓的面積計算公式為：</a:t>
            </a:r>
            <a:r>
              <a:rPr lang="en-US" altLang="zh-TW" dirty="0"/>
              <a:t>π * </a:t>
            </a:r>
            <a:r>
              <a:rPr lang="zh-TW" altLang="en-US" dirty="0"/>
              <a:t>半徑的平方，其中</a:t>
            </a:r>
            <a:r>
              <a:rPr lang="en-US" altLang="zh-TW" dirty="0"/>
              <a:t>π</a:t>
            </a:r>
            <a:r>
              <a:rPr lang="zh-TW" altLang="en-US" dirty="0"/>
              <a:t>為圓周率（取近似值</a:t>
            </a:r>
            <a:r>
              <a:rPr lang="en-US" altLang="zh-TW" dirty="0"/>
              <a:t>3.14159</a:t>
            </a:r>
            <a:r>
              <a:rPr lang="zh-TW" altLang="en-US" dirty="0"/>
              <a:t>）。 圓的周長計算公式為：</a:t>
            </a:r>
            <a:r>
              <a:rPr lang="en-US" altLang="zh-TW" dirty="0"/>
              <a:t>2 * π * </a:t>
            </a:r>
            <a:r>
              <a:rPr lang="zh-TW" altLang="en-US" dirty="0"/>
              <a:t>半徑。</a:t>
            </a:r>
          </a:p>
          <a:p>
            <a:r>
              <a:rPr lang="zh-TW" altLang="en-US" dirty="0"/>
              <a:t>請注意，程式中使用</a:t>
            </a:r>
            <a:r>
              <a:rPr lang="en-US" altLang="zh-TW" dirty="0"/>
              <a:t>math</a:t>
            </a:r>
            <a:r>
              <a:rPr lang="zh-TW" altLang="en-US" dirty="0"/>
              <a:t>模組的</a:t>
            </a:r>
            <a:r>
              <a:rPr lang="en-US" altLang="zh-TW" dirty="0"/>
              <a:t>pi</a:t>
            </a:r>
            <a:r>
              <a:rPr lang="zh-TW" altLang="en-US" dirty="0"/>
              <a:t>常數來代表圓周率，以確保精確的計算結果。最後，計算結果會四捨五入到小數點後兩位。</a:t>
            </a:r>
          </a:p>
          <a:p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範例輸入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請</a:t>
            </a:r>
            <a:r>
              <a:rPr lang="zh-TW" altLang="en-US" dirty="0"/>
              <a:t>輸入圓的半徑：</a:t>
            </a:r>
            <a:r>
              <a:rPr lang="en-US" altLang="zh-TW" dirty="0" smtClean="0"/>
              <a:t>5.2</a:t>
            </a:r>
          </a:p>
          <a:p>
            <a:pPr marL="0" indent="0">
              <a:buNone/>
            </a:pPr>
            <a:r>
              <a:rPr lang="zh-TW" altLang="en-US" dirty="0" smtClean="0"/>
              <a:t>範例</a:t>
            </a:r>
            <a:r>
              <a:rPr lang="zh-TW" altLang="en-US" dirty="0"/>
              <a:t>輸出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圓</a:t>
            </a:r>
            <a:r>
              <a:rPr lang="zh-TW" altLang="en-US" dirty="0"/>
              <a:t>的面積為：</a:t>
            </a:r>
            <a:r>
              <a:rPr lang="en-US" altLang="zh-TW" dirty="0"/>
              <a:t>84.95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圓</a:t>
            </a:r>
            <a:r>
              <a:rPr lang="zh-TW" altLang="en-US" dirty="0"/>
              <a:t>的周長為：</a:t>
            </a:r>
            <a:r>
              <a:rPr lang="en-US" altLang="zh-TW" dirty="0"/>
              <a:t>32.67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76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浮點數運算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 smtClean="0"/>
              <a:t>範例</a:t>
            </a:r>
            <a:r>
              <a:rPr lang="en-US" altLang="zh-TW" b="1" dirty="0" smtClean="0"/>
              <a:t>1</a:t>
            </a:r>
            <a:r>
              <a:rPr lang="zh-TW" altLang="en-US" b="1" dirty="0" smtClean="0"/>
              <a:t>解答</a:t>
            </a:r>
            <a:endParaRPr lang="en-US" altLang="zh-TW" b="1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060848"/>
            <a:ext cx="4824536" cy="41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8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-</a:t>
            </a:r>
            <a:r>
              <a:rPr lang="zh-TW" altLang="en-US" dirty="0"/>
              <a:t>浮點數運算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zh-TW" altLang="en-US" b="1" dirty="0" smtClean="0"/>
              <a:t>題</a:t>
            </a:r>
            <a:r>
              <a:rPr lang="en-US" altLang="zh-TW" b="1" dirty="0" smtClean="0"/>
              <a:t>1</a:t>
            </a:r>
          </a:p>
          <a:p>
            <a:r>
              <a:rPr lang="zh-TW" altLang="en-US" dirty="0"/>
              <a:t>題目描述：利息計算器</a:t>
            </a:r>
          </a:p>
          <a:p>
            <a:r>
              <a:rPr lang="zh-TW" altLang="en-US" dirty="0"/>
              <a:t>設計一個程式，用於計算存款的複利利息。使用者將提供存款的本金、年利率和存款期限，程式將根據這些資訊計算並輸出最終的本利和。</a:t>
            </a:r>
          </a:p>
          <a:p>
            <a:r>
              <a:rPr lang="zh-TW" altLang="en-US" dirty="0"/>
              <a:t>程式執行時，首先要求使用者輸入存款的本金（以元為單位）。接著，使用者需要輸入年利率（以百分比表示，例如</a:t>
            </a:r>
            <a:r>
              <a:rPr lang="en-US" altLang="zh-TW" dirty="0"/>
              <a:t>5</a:t>
            </a:r>
            <a:r>
              <a:rPr lang="zh-TW" altLang="en-US" dirty="0"/>
              <a:t>代表</a:t>
            </a:r>
            <a:r>
              <a:rPr lang="en-US" altLang="zh-TW" dirty="0"/>
              <a:t>5%</a:t>
            </a:r>
            <a:r>
              <a:rPr lang="zh-TW" altLang="en-US" dirty="0"/>
              <a:t>）。最後，使用者需要輸入存款期限（以年為單位）。程式將使用這些資訊計算最終的本利和，並將結果輸出。</a:t>
            </a:r>
          </a:p>
          <a:p>
            <a:r>
              <a:rPr lang="zh-TW" altLang="en-US" dirty="0"/>
              <a:t>請注意，複利利息的計算公式為：本金 * </a:t>
            </a:r>
            <a:r>
              <a:rPr lang="en-US" altLang="zh-TW" dirty="0"/>
              <a:t>((1 + </a:t>
            </a:r>
            <a:r>
              <a:rPr lang="zh-TW" altLang="en-US" dirty="0"/>
              <a:t>年利率</a:t>
            </a:r>
            <a:r>
              <a:rPr lang="en-US" altLang="zh-TW" dirty="0"/>
              <a:t>/100) ** </a:t>
            </a:r>
            <a:r>
              <a:rPr lang="zh-TW" altLang="en-US" dirty="0"/>
              <a:t>存款期限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範例輸入</a:t>
            </a:r>
            <a:r>
              <a:rPr lang="zh-TW" altLang="en-US" dirty="0" smtClean="0"/>
              <a:t>：</a:t>
            </a:r>
            <a:endParaRPr lang="en-US" altLang="zh-TW" dirty="0"/>
          </a:p>
          <a:p>
            <a:pPr marL="400050" lvl="1" indent="0">
              <a:buNone/>
            </a:pPr>
            <a:r>
              <a:rPr lang="zh-TW" altLang="en-US" dirty="0" smtClean="0"/>
              <a:t>請輸入存款的本金（元）：</a:t>
            </a:r>
            <a:r>
              <a:rPr lang="en-US" altLang="zh-TW" dirty="0" smtClean="0"/>
              <a:t>10000</a:t>
            </a:r>
          </a:p>
          <a:p>
            <a:pPr marL="400050" lvl="1" indent="0">
              <a:buNone/>
            </a:pPr>
            <a:r>
              <a:rPr lang="zh-TW" altLang="en-US" dirty="0" smtClean="0"/>
              <a:t>請輸入年利率（</a:t>
            </a:r>
            <a:r>
              <a:rPr lang="en-US" altLang="zh-TW" dirty="0" smtClean="0"/>
              <a:t>%</a:t>
            </a:r>
            <a:r>
              <a:rPr lang="zh-TW" altLang="en-US" dirty="0" smtClean="0"/>
              <a:t>）：</a:t>
            </a:r>
            <a:r>
              <a:rPr lang="en-US" altLang="zh-TW" dirty="0" smtClean="0"/>
              <a:t>5</a:t>
            </a:r>
          </a:p>
          <a:p>
            <a:pPr marL="400050" lvl="1" indent="0">
              <a:buNone/>
            </a:pPr>
            <a:r>
              <a:rPr lang="zh-TW" altLang="en-US" dirty="0" smtClean="0"/>
              <a:t>請輸入存款期限（年）：</a:t>
            </a:r>
            <a:r>
              <a:rPr lang="en-US" altLang="zh-TW" dirty="0" smtClean="0"/>
              <a:t>3</a:t>
            </a:r>
          </a:p>
          <a:p>
            <a:pPr marL="0" indent="0">
              <a:buNone/>
            </a:pPr>
            <a:r>
              <a:rPr lang="zh-TW" altLang="en-US" dirty="0" smtClean="0"/>
              <a:t>範例輸出：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  最終</a:t>
            </a:r>
            <a:r>
              <a:rPr lang="zh-TW" altLang="en-US" dirty="0"/>
              <a:t>的本利和為：</a:t>
            </a:r>
            <a:r>
              <a:rPr lang="en-US" altLang="zh-TW" dirty="0"/>
              <a:t>11576.25 </a:t>
            </a:r>
            <a:r>
              <a:rPr lang="zh-TW" altLang="en-US" dirty="0"/>
              <a:t>元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1111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0976" y="969459"/>
            <a:ext cx="41354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latin typeface="+mj-ea"/>
                <a:ea typeface="+mj-ea"/>
              </a:rPr>
              <a:t>How register account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32069" y="1830387"/>
            <a:ext cx="8525576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/>
              <a:t>先進入</a:t>
            </a:r>
            <a:r>
              <a:rPr lang="en-US" altLang="zh-TW" dirty="0"/>
              <a:t>:https://codeforces.com</a:t>
            </a:r>
          </a:p>
          <a:p>
            <a:pPr marL="0" indent="0">
              <a:buNone/>
            </a:pPr>
            <a:r>
              <a:rPr lang="zh-TW" altLang="en-US" dirty="0"/>
              <a:t>點選右上角的</a:t>
            </a:r>
            <a:r>
              <a:rPr lang="en-US" altLang="zh-TW" dirty="0">
                <a:solidFill>
                  <a:srgbClr val="FF0000"/>
                </a:solidFill>
              </a:rPr>
              <a:t>Register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Handle=</a:t>
            </a:r>
            <a:r>
              <a:rPr lang="zh-TW" altLang="en-US" dirty="0"/>
              <a:t>暱稱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請去信箱認證才能開始使用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2348880"/>
            <a:ext cx="2299203" cy="93610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33" y="3282142"/>
            <a:ext cx="2745076" cy="2992642"/>
          </a:xfrm>
          <a:prstGeom prst="rect">
            <a:avLst/>
          </a:prstGeom>
        </p:spPr>
      </p:pic>
      <p:pic>
        <p:nvPicPr>
          <p:cNvPr id="2050" name="Picture 2" descr="親指を立てている人のイラスト（男性） | かわいいフリー素材集 いらすと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450" y="855401"/>
            <a:ext cx="1583759" cy="160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383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 smtClean="0"/>
              <a:t>-</a:t>
            </a:r>
            <a:r>
              <a:rPr lang="zh-TW" altLang="en-US" dirty="0"/>
              <a:t>邏輯判斷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比較運算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462291"/>
            <a:ext cx="6649378" cy="422969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9810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邏輯判斷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哪個會是對的</a:t>
            </a:r>
            <a:r>
              <a:rPr lang="en-US" altLang="zh-TW" b="1" dirty="0"/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043608"/>
            <a:ext cx="4391638" cy="226726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3737651"/>
            <a:ext cx="3877216" cy="207674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72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邏輯判斷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字串比較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407" y="1484784"/>
            <a:ext cx="5541087" cy="239968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202" y="4046362"/>
            <a:ext cx="5553292" cy="207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31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邏輯判斷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字母序</a:t>
            </a:r>
            <a:r>
              <a:rPr lang="en-US" altLang="zh-TW" b="1" dirty="0"/>
              <a:t>(ASCII)</a:t>
            </a: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每個字母都可以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代表一個數字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583" y="1484784"/>
            <a:ext cx="5627686" cy="453341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12770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邏輯判斷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5431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組合邏輯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        </a:t>
            </a:r>
            <a:r>
              <a:rPr lang="en-US" altLang="zh-TW" dirty="0"/>
              <a:t>A or B                         A and B   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7" y="2996952"/>
            <a:ext cx="3527094" cy="2151910"/>
          </a:xfrm>
          <a:prstGeom prst="rect">
            <a:avLst/>
          </a:prstGeom>
        </p:spPr>
      </p:pic>
      <p:pic>
        <p:nvPicPr>
          <p:cNvPr id="1028" name="Picture 4" descr="交集- Wikiw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075032"/>
            <a:ext cx="3456384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82" y="1150140"/>
            <a:ext cx="5152305" cy="1724402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0154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/>
              <a:t>if </a:t>
            </a:r>
            <a:r>
              <a:rPr lang="zh-TW" altLang="en-US" dirty="0"/>
              <a:t>條件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	code1</a:t>
            </a:r>
          </a:p>
          <a:p>
            <a:pPr marL="0" indent="0">
              <a:buNone/>
            </a:pPr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zh-TW" altLang="en-US" dirty="0"/>
              <a:t>條件</a:t>
            </a:r>
            <a:r>
              <a:rPr lang="en-US" altLang="zh-TW" dirty="0"/>
              <a:t>2:</a:t>
            </a:r>
          </a:p>
          <a:p>
            <a:pPr marL="0" indent="0">
              <a:buNone/>
            </a:pPr>
            <a:r>
              <a:rPr lang="en-US" altLang="zh-TW" dirty="0"/>
              <a:t>	code2</a:t>
            </a:r>
          </a:p>
          <a:p>
            <a:pPr marL="0" indent="0">
              <a:buNone/>
            </a:pPr>
            <a:r>
              <a:rPr lang="en-US" altLang="zh-TW" dirty="0"/>
              <a:t>else:</a:t>
            </a:r>
          </a:p>
          <a:p>
            <a:pPr marL="0" indent="0">
              <a:buNone/>
            </a:pPr>
            <a:r>
              <a:rPr lang="en-US" altLang="zh-TW" dirty="0"/>
              <a:t>	code3</a:t>
            </a:r>
          </a:p>
          <a:p>
            <a:pPr marL="0" indent="0">
              <a:buNone/>
            </a:pPr>
            <a:r>
              <a:rPr lang="zh-TW" altLang="en-US" dirty="0"/>
              <a:t>若條件式</a:t>
            </a:r>
            <a:r>
              <a:rPr lang="en-US" altLang="zh-TW" dirty="0"/>
              <a:t>1True</a:t>
            </a:r>
            <a:r>
              <a:rPr lang="zh-TW" altLang="en-US" dirty="0"/>
              <a:t>，執行</a:t>
            </a:r>
            <a:r>
              <a:rPr lang="en-US" altLang="zh-TW" dirty="0"/>
              <a:t>code1</a:t>
            </a:r>
          </a:p>
          <a:p>
            <a:pPr marL="0" indent="0">
              <a:buNone/>
            </a:pPr>
            <a:r>
              <a:rPr lang="zh-TW" altLang="en-US" dirty="0"/>
              <a:t>反之條件式</a:t>
            </a:r>
            <a:r>
              <a:rPr lang="en-US" altLang="zh-TW" dirty="0"/>
              <a:t>1True</a:t>
            </a:r>
            <a:r>
              <a:rPr lang="zh-TW" altLang="en-US" dirty="0"/>
              <a:t>，執行</a:t>
            </a:r>
            <a:r>
              <a:rPr lang="en-US" altLang="zh-TW" dirty="0"/>
              <a:t>code2</a:t>
            </a:r>
          </a:p>
          <a:p>
            <a:pPr marL="0" indent="0">
              <a:buNone/>
            </a:pPr>
            <a:r>
              <a:rPr lang="zh-TW" altLang="en-US" dirty="0"/>
              <a:t>若兩個皆不成立，執行</a:t>
            </a:r>
            <a:r>
              <a:rPr lang="en-US" altLang="zh-TW" dirty="0"/>
              <a:t>code3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你要告訴她是他要執行的</a:t>
            </a:r>
            <a:r>
              <a:rPr lang="en-US" altLang="zh-TW" dirty="0">
                <a:solidFill>
                  <a:srgbClr val="FF0000"/>
                </a:solidFill>
              </a:rPr>
              <a:t>code</a:t>
            </a:r>
            <a:r>
              <a:rPr lang="zh-TW" altLang="en-US" dirty="0">
                <a:solidFill>
                  <a:srgbClr val="FF0000"/>
                </a:solidFill>
              </a:rPr>
              <a:t>要在前面加上一個</a:t>
            </a:r>
            <a:r>
              <a:rPr lang="en-US" altLang="zh-TW" dirty="0">
                <a:solidFill>
                  <a:srgbClr val="FF0000"/>
                </a:solidFill>
              </a:rPr>
              <a:t>Tab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else if </a:t>
            </a:r>
            <a:r>
              <a:rPr lang="zh-TW" altLang="en-US" dirty="0">
                <a:solidFill>
                  <a:srgbClr val="FF0000"/>
                </a:solidFill>
              </a:rPr>
              <a:t>可以有無限個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solidFill>
                  <a:srgbClr val="FF0000"/>
                </a:solidFill>
              </a:rPr>
              <a:t>if </a:t>
            </a:r>
            <a:r>
              <a:rPr lang="zh-TW" altLang="en-US" dirty="0">
                <a:solidFill>
                  <a:srgbClr val="FF0000"/>
                </a:solidFill>
              </a:rPr>
              <a:t>一定要最早出現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else</a:t>
            </a:r>
            <a:r>
              <a:rPr lang="zh-TW" altLang="en-US" dirty="0">
                <a:solidFill>
                  <a:srgbClr val="FF0000"/>
                </a:solidFill>
              </a:rPr>
              <a:t> 一定要最晚出現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73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邏輯判斷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 smtClean="0"/>
              <a:t>1</a:t>
            </a:r>
          </a:p>
          <a:p>
            <a:r>
              <a:rPr lang="zh-TW" altLang="en-US" dirty="0"/>
              <a:t>題目描述：門禁控制系統</a:t>
            </a:r>
          </a:p>
          <a:p>
            <a:r>
              <a:rPr lang="zh-TW" altLang="en-US" dirty="0"/>
              <a:t>設計一個程式，用於門禁控制系統的判斷。使用者將提供卡片類型和卡片有效期，程式將根據這些資訊判斷是否允許進入。</a:t>
            </a:r>
          </a:p>
          <a:p>
            <a:r>
              <a:rPr lang="zh-TW" altLang="en-US" dirty="0"/>
              <a:t>程式執行時，首先要求使用者輸入卡片類型（</a:t>
            </a:r>
            <a:r>
              <a:rPr lang="en-US" altLang="zh-TW" dirty="0"/>
              <a:t>A</a:t>
            </a:r>
            <a:r>
              <a:rPr lang="zh-TW" altLang="en-US" dirty="0"/>
              <a:t>或</a:t>
            </a:r>
            <a:r>
              <a:rPr lang="en-US" altLang="zh-TW" dirty="0"/>
              <a:t>B</a:t>
            </a:r>
            <a:r>
              <a:rPr lang="zh-TW" altLang="en-US" dirty="0"/>
              <a:t>）和卡片有效期（以</a:t>
            </a:r>
            <a:r>
              <a:rPr lang="en-US" altLang="zh-TW" dirty="0" smtClean="0"/>
              <a:t>YYYYMMDD</a:t>
            </a:r>
            <a:r>
              <a:rPr lang="zh-TW" altLang="en-US" dirty="0"/>
              <a:t>的日期格式）。程式將根據以下規則進行判斷：</a:t>
            </a:r>
          </a:p>
          <a:p>
            <a:r>
              <a:rPr lang="zh-TW" altLang="en-US" dirty="0"/>
              <a:t>如果卡片類型為</a:t>
            </a:r>
            <a:r>
              <a:rPr lang="en-US" altLang="zh-TW" dirty="0"/>
              <a:t>A</a:t>
            </a:r>
            <a:r>
              <a:rPr lang="zh-TW" altLang="en-US" dirty="0"/>
              <a:t>且卡片有效期在當前日期之後（包括當天），則允許進入。</a:t>
            </a:r>
          </a:p>
          <a:p>
            <a:r>
              <a:rPr lang="zh-TW" altLang="en-US" dirty="0"/>
              <a:t>如果卡片類型為</a:t>
            </a:r>
            <a:r>
              <a:rPr lang="en-US" altLang="zh-TW" dirty="0"/>
              <a:t>B</a:t>
            </a:r>
            <a:r>
              <a:rPr lang="zh-TW" altLang="en-US" dirty="0"/>
              <a:t>且卡片有效期在當前日期之後（包括當天），則不允許進入。</a:t>
            </a:r>
          </a:p>
          <a:p>
            <a:r>
              <a:rPr lang="zh-TW" altLang="en-US" dirty="0"/>
              <a:t>其他情況下，不允許進入。</a:t>
            </a:r>
          </a:p>
          <a:p>
            <a:r>
              <a:rPr lang="zh-TW" altLang="en-US" dirty="0"/>
              <a:t>程式將根據判斷結果輸出相應的訊息，例如「允許進入」或「不允許進入」。</a:t>
            </a:r>
          </a:p>
          <a:p>
            <a:r>
              <a:rPr lang="zh-TW" altLang="en-US" dirty="0"/>
              <a:t>請撰寫一個</a:t>
            </a:r>
            <a:r>
              <a:rPr lang="en-US" altLang="zh-TW" dirty="0"/>
              <a:t>Python</a:t>
            </a:r>
            <a:r>
              <a:rPr lang="zh-TW" altLang="en-US" dirty="0"/>
              <a:t>程式，解決上述問題並輸出結果。</a:t>
            </a:r>
          </a:p>
          <a:p>
            <a:r>
              <a:rPr lang="zh-TW" altLang="en-US" dirty="0"/>
              <a:t>提示：可以使用條件判斷語句（如</a:t>
            </a:r>
            <a:r>
              <a:rPr lang="en-US" altLang="zh-TW" dirty="0"/>
              <a:t>if-else</a:t>
            </a:r>
            <a:r>
              <a:rPr lang="zh-TW" altLang="en-US" dirty="0"/>
              <a:t>）和日期比較運算符（如</a:t>
            </a:r>
            <a:r>
              <a:rPr lang="en-US" altLang="zh-TW" dirty="0"/>
              <a:t>&gt;</a:t>
            </a:r>
            <a:r>
              <a:rPr lang="zh-TW" altLang="en-US" dirty="0"/>
              <a:t>、</a:t>
            </a:r>
            <a:r>
              <a:rPr lang="en-US" altLang="zh-TW" dirty="0"/>
              <a:t>&lt;</a:t>
            </a:r>
            <a:r>
              <a:rPr lang="zh-TW" altLang="en-US" dirty="0"/>
              <a:t>、</a:t>
            </a:r>
            <a:r>
              <a:rPr lang="en-US" altLang="zh-TW" dirty="0"/>
              <a:t>&gt;=</a:t>
            </a:r>
            <a:r>
              <a:rPr lang="zh-TW" altLang="en-US" dirty="0"/>
              <a:t>、</a:t>
            </a:r>
            <a:r>
              <a:rPr lang="en-US" altLang="zh-TW" dirty="0"/>
              <a:t>&lt;=</a:t>
            </a:r>
            <a:r>
              <a:rPr lang="zh-TW" altLang="en-US" dirty="0"/>
              <a:t>）來進行邏輯判斷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b="1" dirty="0">
                <a:solidFill>
                  <a:srgbClr val="FF0000"/>
                </a:solidFill>
              </a:rPr>
              <a:t>今天</a:t>
            </a:r>
            <a:r>
              <a:rPr lang="zh-TW" altLang="en-US" b="1" dirty="0" smtClean="0">
                <a:solidFill>
                  <a:srgbClr val="FF0000"/>
                </a:solidFill>
              </a:rPr>
              <a:t>預設</a:t>
            </a:r>
            <a:r>
              <a:rPr lang="en-US" altLang="zh-TW" b="1" dirty="0" smtClean="0">
                <a:solidFill>
                  <a:srgbClr val="FF0000"/>
                </a:solidFill>
              </a:rPr>
              <a:t>20230619</a:t>
            </a:r>
            <a:endParaRPr lang="zh-TW" alt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 smtClean="0"/>
              <a:t>範例</a:t>
            </a:r>
            <a:r>
              <a:rPr lang="zh-TW" altLang="en-US" dirty="0"/>
              <a:t>輸入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400050" lvl="1" indent="0">
              <a:buNone/>
            </a:pPr>
            <a:r>
              <a:rPr lang="zh-TW" altLang="en-US" dirty="0" smtClean="0"/>
              <a:t>請輸入卡片類型（</a:t>
            </a:r>
            <a:r>
              <a:rPr lang="en-US" altLang="zh-TW" dirty="0" smtClean="0"/>
              <a:t>A</a:t>
            </a:r>
            <a:r>
              <a:rPr lang="zh-TW" altLang="en-US" dirty="0" smtClean="0"/>
              <a:t>或</a:t>
            </a:r>
            <a:r>
              <a:rPr lang="en-US" altLang="zh-TW" dirty="0" smtClean="0"/>
              <a:t>B</a:t>
            </a:r>
            <a:r>
              <a:rPr lang="zh-TW" altLang="en-US" dirty="0" smtClean="0"/>
              <a:t>）：</a:t>
            </a:r>
            <a:r>
              <a:rPr lang="en-US" altLang="zh-TW" dirty="0" smtClean="0"/>
              <a:t>A</a:t>
            </a:r>
          </a:p>
          <a:p>
            <a:pPr marL="400050" lvl="1" indent="0">
              <a:buNone/>
            </a:pPr>
            <a:r>
              <a:rPr lang="zh-TW" altLang="en-US" dirty="0" smtClean="0"/>
              <a:t>請輸入卡片有效期（</a:t>
            </a:r>
            <a:r>
              <a:rPr lang="en-US" altLang="zh-TW" dirty="0" smtClean="0"/>
              <a:t>YYYYMMDD</a:t>
            </a:r>
            <a:r>
              <a:rPr lang="zh-TW" altLang="en-US" dirty="0" smtClean="0"/>
              <a:t>）：</a:t>
            </a:r>
            <a:r>
              <a:rPr lang="en-US" altLang="zh-TW" dirty="0" smtClean="0"/>
              <a:t>20230630</a:t>
            </a:r>
          </a:p>
          <a:p>
            <a:pPr marL="0" indent="0">
              <a:buNone/>
            </a:pPr>
            <a:r>
              <a:rPr lang="zh-TW" altLang="en-US" dirty="0" smtClean="0"/>
              <a:t>範例輸出：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</a:t>
            </a:r>
            <a:r>
              <a:rPr lang="zh-TW" altLang="en-US" dirty="0" smtClean="0"/>
              <a:t>允許</a:t>
            </a:r>
            <a:r>
              <a:rPr lang="zh-TW" altLang="en-US" dirty="0"/>
              <a:t>進入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20756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邏輯判斷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 smtClean="0"/>
              <a:t>1</a:t>
            </a:r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042343"/>
            <a:ext cx="64293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77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邏輯判斷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 smtClean="0"/>
              <a:t>1</a:t>
            </a:r>
          </a:p>
          <a:p>
            <a:r>
              <a:rPr lang="zh-TW" altLang="en-US" dirty="0"/>
              <a:t>題目描述：成績評估程式</a:t>
            </a:r>
          </a:p>
          <a:p>
            <a:r>
              <a:rPr lang="zh-TW" altLang="en-US" dirty="0"/>
              <a:t>設計一個程式，用於評估學生的成績等級。使用者將提供學生的分數，程式將根據一個評估標準判斷成績等級。</a:t>
            </a:r>
          </a:p>
          <a:p>
            <a:r>
              <a:rPr lang="zh-TW" altLang="en-US" dirty="0"/>
              <a:t>程式執行時，首先要求使用者輸入學生的分數（</a:t>
            </a:r>
            <a:r>
              <a:rPr lang="en-US" altLang="zh-TW" dirty="0"/>
              <a:t>0-100</a:t>
            </a:r>
            <a:r>
              <a:rPr lang="zh-TW" altLang="en-US" dirty="0"/>
              <a:t>之間）。程式將根據以下評估標準進行判斷：</a:t>
            </a:r>
          </a:p>
          <a:p>
            <a:r>
              <a:rPr lang="en-US" altLang="zh-TW" dirty="0"/>
              <a:t>90</a:t>
            </a:r>
            <a:r>
              <a:rPr lang="zh-TW" altLang="en-US" dirty="0"/>
              <a:t>分以上：等級</a:t>
            </a:r>
            <a:r>
              <a:rPr lang="en-US" altLang="zh-TW" dirty="0"/>
              <a:t>A</a:t>
            </a:r>
          </a:p>
          <a:p>
            <a:r>
              <a:rPr lang="en-US" altLang="zh-TW" dirty="0"/>
              <a:t>80-89</a:t>
            </a:r>
            <a:r>
              <a:rPr lang="zh-TW" altLang="en-US" dirty="0"/>
              <a:t>分：等級</a:t>
            </a:r>
            <a:r>
              <a:rPr lang="en-US" altLang="zh-TW" dirty="0"/>
              <a:t>B</a:t>
            </a:r>
          </a:p>
          <a:p>
            <a:r>
              <a:rPr lang="en-US" altLang="zh-TW" dirty="0"/>
              <a:t>70-79</a:t>
            </a:r>
            <a:r>
              <a:rPr lang="zh-TW" altLang="en-US" dirty="0"/>
              <a:t>分：等級</a:t>
            </a:r>
            <a:r>
              <a:rPr lang="en-US" altLang="zh-TW" dirty="0"/>
              <a:t>C</a:t>
            </a:r>
          </a:p>
          <a:p>
            <a:r>
              <a:rPr lang="en-US" altLang="zh-TW" dirty="0"/>
              <a:t>60-69</a:t>
            </a:r>
            <a:r>
              <a:rPr lang="zh-TW" altLang="en-US" dirty="0"/>
              <a:t>分：等級</a:t>
            </a:r>
            <a:r>
              <a:rPr lang="en-US" altLang="zh-TW" dirty="0"/>
              <a:t>D</a:t>
            </a:r>
          </a:p>
          <a:p>
            <a:r>
              <a:rPr lang="en-US" altLang="zh-TW" dirty="0"/>
              <a:t>60</a:t>
            </a:r>
            <a:r>
              <a:rPr lang="zh-TW" altLang="en-US" dirty="0"/>
              <a:t>分以下：等級</a:t>
            </a:r>
            <a:r>
              <a:rPr lang="en-US" altLang="zh-TW" dirty="0"/>
              <a:t>E</a:t>
            </a:r>
          </a:p>
          <a:p>
            <a:pPr marL="0" indent="0">
              <a:buNone/>
            </a:pPr>
            <a:r>
              <a:rPr lang="zh-TW" altLang="en-US" dirty="0" smtClean="0"/>
              <a:t>範例</a:t>
            </a:r>
            <a:r>
              <a:rPr lang="zh-TW" altLang="en-US" dirty="0"/>
              <a:t>輸入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400050" lvl="1" indent="0">
              <a:buNone/>
            </a:pPr>
            <a:r>
              <a:rPr lang="zh-TW" altLang="en-US" dirty="0"/>
              <a:t>請輸入學生的分數：</a:t>
            </a:r>
            <a:r>
              <a:rPr lang="en-US" altLang="zh-TW" dirty="0" smtClean="0"/>
              <a:t>78</a:t>
            </a:r>
          </a:p>
          <a:p>
            <a:pPr marL="0" indent="0">
              <a:buNone/>
            </a:pPr>
            <a:r>
              <a:rPr lang="zh-TW" altLang="en-US" dirty="0" smtClean="0"/>
              <a:t>範例輸出：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成績</a:t>
            </a:r>
            <a:r>
              <a:rPr lang="zh-TW" altLang="en-US" dirty="0"/>
              <a:t>等級：</a:t>
            </a:r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291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 smtClean="0"/>
              <a:t>-</a:t>
            </a:r>
            <a:r>
              <a:rPr lang="zh-TW" altLang="en-US" dirty="0" smtClean="0"/>
              <a:t>狀態機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zh-TW" altLang="en-US" b="1" dirty="0" smtClean="0"/>
              <a:t>練習</a:t>
            </a:r>
            <a:r>
              <a:rPr lang="en-US" altLang="zh-TW" b="1" dirty="0" smtClean="0"/>
              <a:t>2</a:t>
            </a:r>
          </a:p>
          <a:p>
            <a:r>
              <a:rPr lang="zh-TW" altLang="en-US" dirty="0"/>
              <a:t>題目描述：簡單狀態機</a:t>
            </a:r>
          </a:p>
          <a:p>
            <a:r>
              <a:rPr lang="zh-TW" altLang="en-US" dirty="0"/>
              <a:t>設計一個簡單的狀態機程式，用於模擬一個物體在不同狀態下的行為。程式將根據當前狀態和輸入動作，轉換到下一個狀態並執行相應的動作。</a:t>
            </a:r>
          </a:p>
          <a:p>
            <a:r>
              <a:rPr lang="zh-TW" altLang="en-US" dirty="0"/>
              <a:t>程式執行時，首先要求使用者輸入初始狀態。程式將根據以下狀態轉換和動作執行規則進行運作：</a:t>
            </a:r>
          </a:p>
          <a:p>
            <a:r>
              <a:rPr lang="zh-TW" altLang="en-US" dirty="0"/>
              <a:t>狀態</a:t>
            </a:r>
            <a:r>
              <a:rPr lang="en-US" altLang="zh-TW" dirty="0"/>
              <a:t>A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輸入</a:t>
            </a:r>
            <a:r>
              <a:rPr lang="en-US" altLang="zh-TW" dirty="0"/>
              <a:t>1</a:t>
            </a:r>
            <a:r>
              <a:rPr lang="zh-TW" altLang="en-US" dirty="0"/>
              <a:t>：轉換到狀態</a:t>
            </a:r>
            <a:r>
              <a:rPr lang="en-US" altLang="zh-TW" dirty="0"/>
              <a:t>B</a:t>
            </a:r>
            <a:r>
              <a:rPr lang="zh-TW" altLang="en-US" dirty="0"/>
              <a:t>，執行動作</a:t>
            </a:r>
            <a:r>
              <a:rPr lang="en-US" altLang="zh-TW" dirty="0"/>
              <a:t>A1</a:t>
            </a:r>
          </a:p>
          <a:p>
            <a:pPr lvl="1"/>
            <a:r>
              <a:rPr lang="zh-TW" altLang="en-US" dirty="0"/>
              <a:t>輸入</a:t>
            </a:r>
            <a:r>
              <a:rPr lang="en-US" altLang="zh-TW" dirty="0"/>
              <a:t>2</a:t>
            </a:r>
            <a:r>
              <a:rPr lang="zh-TW" altLang="en-US" dirty="0"/>
              <a:t>：轉換到狀態</a:t>
            </a:r>
            <a:r>
              <a:rPr lang="en-US" altLang="zh-TW" dirty="0"/>
              <a:t>C</a:t>
            </a:r>
            <a:r>
              <a:rPr lang="zh-TW" altLang="en-US" dirty="0"/>
              <a:t>，執行動作</a:t>
            </a:r>
            <a:r>
              <a:rPr lang="en-US" altLang="zh-TW" dirty="0"/>
              <a:t>A2</a:t>
            </a:r>
          </a:p>
          <a:p>
            <a:r>
              <a:rPr lang="zh-TW" altLang="en-US" dirty="0"/>
              <a:t>狀態</a:t>
            </a:r>
            <a:r>
              <a:rPr lang="en-US" altLang="zh-TW" dirty="0"/>
              <a:t>B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輸入</a:t>
            </a:r>
            <a:r>
              <a:rPr lang="en-US" altLang="zh-TW" dirty="0"/>
              <a:t>1</a:t>
            </a:r>
            <a:r>
              <a:rPr lang="zh-TW" altLang="en-US" dirty="0"/>
              <a:t>：轉換到狀態</a:t>
            </a:r>
            <a:r>
              <a:rPr lang="en-US" altLang="zh-TW" dirty="0"/>
              <a:t>C</a:t>
            </a:r>
            <a:r>
              <a:rPr lang="zh-TW" altLang="en-US" dirty="0"/>
              <a:t>，執行動作</a:t>
            </a:r>
            <a:r>
              <a:rPr lang="en-US" altLang="zh-TW" dirty="0"/>
              <a:t>B1</a:t>
            </a:r>
          </a:p>
          <a:p>
            <a:pPr lvl="1"/>
            <a:r>
              <a:rPr lang="zh-TW" altLang="en-US" dirty="0"/>
              <a:t>輸入</a:t>
            </a:r>
            <a:r>
              <a:rPr lang="en-US" altLang="zh-TW" dirty="0"/>
              <a:t>2</a:t>
            </a:r>
            <a:r>
              <a:rPr lang="zh-TW" altLang="en-US" dirty="0"/>
              <a:t>：轉換到狀態</a:t>
            </a:r>
            <a:r>
              <a:rPr lang="en-US" altLang="zh-TW" dirty="0"/>
              <a:t>A</a:t>
            </a:r>
            <a:r>
              <a:rPr lang="zh-TW" altLang="en-US" dirty="0"/>
              <a:t>，執行動作</a:t>
            </a:r>
            <a:r>
              <a:rPr lang="en-US" altLang="zh-TW" dirty="0"/>
              <a:t>B2</a:t>
            </a:r>
          </a:p>
          <a:p>
            <a:r>
              <a:rPr lang="zh-TW" altLang="en-US" dirty="0"/>
              <a:t>狀態</a:t>
            </a:r>
            <a:r>
              <a:rPr lang="en-US" altLang="zh-TW" dirty="0"/>
              <a:t>C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輸入</a:t>
            </a:r>
            <a:r>
              <a:rPr lang="en-US" altLang="zh-TW" dirty="0"/>
              <a:t>1</a:t>
            </a:r>
            <a:r>
              <a:rPr lang="zh-TW" altLang="en-US" dirty="0"/>
              <a:t>：轉換到狀態</a:t>
            </a:r>
            <a:r>
              <a:rPr lang="en-US" altLang="zh-TW" dirty="0"/>
              <a:t>A</a:t>
            </a:r>
            <a:r>
              <a:rPr lang="zh-TW" altLang="en-US" dirty="0"/>
              <a:t>，執行動作</a:t>
            </a:r>
            <a:r>
              <a:rPr lang="en-US" altLang="zh-TW" dirty="0"/>
              <a:t>C1</a:t>
            </a:r>
          </a:p>
          <a:p>
            <a:pPr lvl="1"/>
            <a:r>
              <a:rPr lang="zh-TW" altLang="en-US" dirty="0"/>
              <a:t>輸入</a:t>
            </a:r>
            <a:r>
              <a:rPr lang="en-US" altLang="zh-TW" dirty="0"/>
              <a:t>2</a:t>
            </a:r>
            <a:r>
              <a:rPr lang="zh-TW" altLang="en-US" dirty="0"/>
              <a:t>：轉換到狀態</a:t>
            </a:r>
            <a:r>
              <a:rPr lang="en-US" altLang="zh-TW" dirty="0"/>
              <a:t>B</a:t>
            </a:r>
            <a:r>
              <a:rPr lang="zh-TW" altLang="en-US" dirty="0"/>
              <a:t>，執行動作</a:t>
            </a:r>
            <a:r>
              <a:rPr lang="en-US" altLang="zh-TW" dirty="0" smtClean="0"/>
              <a:t>C2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6557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6941" y="936226"/>
            <a:ext cx="38148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latin typeface="+mj-ea"/>
                <a:ea typeface="+mj-ea"/>
              </a:rPr>
              <a:t>How to use Groups</a:t>
            </a:r>
            <a:r>
              <a:rPr lang="zh-TW" altLang="en-US" sz="3000" b="1" dirty="0">
                <a:latin typeface="+mj-ea"/>
                <a:ea typeface="+mj-ea"/>
              </a:rPr>
              <a:t> 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332069" y="1830387"/>
            <a:ext cx="852557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點選上面的</a:t>
            </a:r>
            <a:r>
              <a:rPr lang="en-US" altLang="zh-TW" dirty="0"/>
              <a:t>Groups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若點出來沒有</a:t>
            </a:r>
            <a:r>
              <a:rPr lang="en-US" altLang="zh-TW" dirty="0"/>
              <a:t>Groups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請去名稱底下接受邀請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若無法解決，請通知上課老師進行處理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1" y="1813259"/>
            <a:ext cx="4024479" cy="946936"/>
          </a:xfrm>
          <a:prstGeom prst="rect">
            <a:avLst/>
          </a:prstGeom>
        </p:spPr>
      </p:pic>
      <p:pic>
        <p:nvPicPr>
          <p:cNvPr id="3076" name="Picture 4" descr="手を挙げる女の子のイラスト | かわいいフリー素材集 いらすとや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152" y="2787889"/>
            <a:ext cx="1835696" cy="226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371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 smtClean="0"/>
              <a:t>-</a:t>
            </a:r>
            <a:r>
              <a:rPr lang="zh-TW" altLang="en-US" dirty="0" smtClean="0"/>
              <a:t>狀態機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 smtClean="0"/>
              <a:t>Hint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024062"/>
            <a:ext cx="56673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23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 smtClean="0"/>
              <a:t>-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smtClean="0"/>
              <a:t>For</a:t>
            </a:r>
            <a:r>
              <a:rPr lang="zh-TW" altLang="en-US" b="1" dirty="0" smtClean="0"/>
              <a:t>基本使用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執行特定次數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他通常搭配</a:t>
            </a:r>
            <a:r>
              <a:rPr lang="en-US" altLang="zh-TW" dirty="0"/>
              <a:t>range</a:t>
            </a:r>
            <a:r>
              <a:rPr lang="zh-TW" altLang="en-US" dirty="0"/>
              <a:t>可以幫我們執行</a:t>
            </a:r>
            <a:r>
              <a:rPr lang="zh-TW" altLang="en-US" dirty="0">
                <a:solidFill>
                  <a:srgbClr val="FF0000"/>
                </a:solidFill>
              </a:rPr>
              <a:t>特定次數</a:t>
            </a:r>
            <a:r>
              <a:rPr lang="zh-TW" altLang="en-US" dirty="0"/>
              <a:t>的相同程式碼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for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</a:t>
            </a:r>
            <a:r>
              <a:rPr lang="en-US" altLang="zh-TW" dirty="0"/>
              <a:t>in range(</a:t>
            </a:r>
            <a:r>
              <a:rPr lang="zh-TW" altLang="en-US" dirty="0"/>
              <a:t>次數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1801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smtClean="0"/>
              <a:t>for</a:t>
            </a:r>
            <a:r>
              <a:rPr lang="zh-TW" altLang="en-US" b="1" dirty="0" smtClean="0"/>
              <a:t> 進階</a:t>
            </a:r>
            <a:r>
              <a:rPr lang="zh-TW" altLang="en-US" b="1" dirty="0"/>
              <a:t>使用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8569974" cy="309634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42475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smtClean="0"/>
              <a:t>for</a:t>
            </a:r>
            <a:r>
              <a:rPr lang="zh-TW" altLang="en-US" b="1" dirty="0" smtClean="0"/>
              <a:t> 進階</a:t>
            </a:r>
            <a:r>
              <a:rPr lang="zh-TW" altLang="en-US" b="1" dirty="0"/>
              <a:t>使用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8569974" cy="309634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91567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b="1" dirty="0"/>
              <a:t>範例</a:t>
            </a:r>
            <a:r>
              <a:rPr lang="en-US" altLang="zh-TW" sz="3200" b="1" dirty="0"/>
              <a:t>1: </a:t>
            </a:r>
            <a:r>
              <a:rPr lang="zh-TW" altLang="en-US" sz="3200" b="1" dirty="0" smtClean="0"/>
              <a:t>輸出</a:t>
            </a:r>
            <a:r>
              <a:rPr lang="en-US" altLang="zh-TW" sz="3200" b="1" dirty="0"/>
              <a:t>100</a:t>
            </a:r>
            <a:r>
              <a:rPr lang="zh-TW" altLang="en-US" sz="3200" b="1" dirty="0"/>
              <a:t>這筆資料輸出</a:t>
            </a:r>
            <a:r>
              <a:rPr lang="en-US" altLang="zh-TW" sz="3200" b="1" dirty="0"/>
              <a:t>100</a:t>
            </a:r>
            <a:r>
              <a:rPr lang="zh-TW" altLang="en-US" sz="3200" b="1" dirty="0"/>
              <a:t>次         </a:t>
            </a:r>
            <a:r>
              <a:rPr lang="zh-TW" altLang="en-US" sz="3200" dirty="0">
                <a:solidFill>
                  <a:srgbClr val="FF0000"/>
                </a:solidFill>
              </a:rPr>
              <a:t>執行次數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r>
              <a:rPr lang="zh-TW" altLang="en-US" sz="3200" dirty="0">
                <a:solidFill>
                  <a:srgbClr val="FF0000"/>
                </a:solidFill>
              </a:rPr>
              <a:t>要執行的</a:t>
            </a:r>
            <a:r>
              <a:rPr lang="en-US" altLang="zh-TW" sz="3200" dirty="0">
                <a:solidFill>
                  <a:srgbClr val="FF0000"/>
                </a:solidFill>
              </a:rPr>
              <a:t>code</a:t>
            </a:r>
            <a:r>
              <a:rPr lang="zh-TW" altLang="en-US" sz="3200" dirty="0">
                <a:solidFill>
                  <a:srgbClr val="FF0000"/>
                </a:solidFill>
              </a:rPr>
              <a:t>     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42" y="2348880"/>
            <a:ext cx="4134427" cy="186716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226" y="2390244"/>
            <a:ext cx="4468740" cy="966747"/>
          </a:xfrm>
          <a:prstGeom prst="rect">
            <a:avLst/>
          </a:prstGeom>
        </p:spPr>
      </p:pic>
      <p:sp>
        <p:nvSpPr>
          <p:cNvPr id="7" name="向下箭號 6"/>
          <p:cNvSpPr/>
          <p:nvPr/>
        </p:nvSpPr>
        <p:spPr>
          <a:xfrm rot="2103173">
            <a:off x="7798566" y="1629408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下箭號 7"/>
          <p:cNvSpPr/>
          <p:nvPr/>
        </p:nvSpPr>
        <p:spPr>
          <a:xfrm rot="7574445">
            <a:off x="6903545" y="3148337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5564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 smtClean="0"/>
              <a:t>1:</a:t>
            </a:r>
          </a:p>
          <a:p>
            <a:pPr marL="0" indent="0">
              <a:buNone/>
            </a:pPr>
            <a:r>
              <a:rPr lang="zh-TW" altLang="en-US" dirty="0"/>
              <a:t>這個問題要求計算從</a:t>
            </a:r>
            <a:r>
              <a:rPr lang="en-US" altLang="zh-TW" dirty="0"/>
              <a:t>1</a:t>
            </a:r>
            <a:r>
              <a:rPr lang="zh-TW" altLang="en-US" dirty="0"/>
              <a:t>到</a:t>
            </a:r>
            <a:r>
              <a:rPr lang="en-US" altLang="zh-TW" dirty="0"/>
              <a:t>100</a:t>
            </a:r>
            <a:r>
              <a:rPr lang="zh-TW" altLang="en-US" dirty="0"/>
              <a:t>的所有整數的總和，並輸出結果。以下是一個不使用公式的解法，逐個相加的方式計算總和。</a:t>
            </a:r>
            <a:endParaRPr lang="en-US" altLang="zh-TW" b="1" dirty="0" smtClean="0"/>
          </a:p>
          <a:p>
            <a:pPr marL="0" indent="0">
              <a:buNone/>
            </a:pPr>
            <a:r>
              <a:rPr lang="zh-TW" altLang="en-US" dirty="0" smtClean="0"/>
              <a:t>請</a:t>
            </a:r>
            <a:r>
              <a:rPr lang="zh-TW" altLang="en-US" dirty="0"/>
              <a:t>輸出</a:t>
            </a:r>
            <a:r>
              <a:rPr lang="en-US" altLang="zh-TW" dirty="0"/>
              <a:t>1+2+3+4+…..+100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不可使公式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理論輸出 </a:t>
            </a:r>
            <a:r>
              <a:rPr lang="en-US" altLang="zh-TW" dirty="0">
                <a:solidFill>
                  <a:srgbClr val="FF0000"/>
                </a:solidFill>
              </a:rPr>
              <a:t>5050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2839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甚麼是</a:t>
            </a:r>
            <a:r>
              <a:rPr lang="en-US" altLang="zh-TW" b="1" dirty="0"/>
              <a:t>while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他可以以一個邏輯去檢查是否需要再次執行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while(</a:t>
            </a:r>
            <a:r>
              <a:rPr lang="zh-TW" altLang="en-US" dirty="0"/>
              <a:t>條件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22638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同上面練習</a:t>
            </a:r>
            <a:r>
              <a:rPr lang="zh-TW" altLang="en-US" b="1" dirty="0" smtClean="0"/>
              <a:t>題</a:t>
            </a:r>
            <a:r>
              <a:rPr lang="en-US" altLang="zh-TW" b="1" dirty="0" smtClean="0"/>
              <a:t>-while</a:t>
            </a:r>
            <a:r>
              <a:rPr lang="zh-TW" altLang="en-US" b="1" dirty="0" smtClean="0"/>
              <a:t>版本範例</a:t>
            </a:r>
            <a:r>
              <a:rPr lang="en-US" altLang="zh-TW" b="1" dirty="0" smtClean="0"/>
              <a:t>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901455"/>
            <a:ext cx="4032448" cy="445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712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 smtClean="0"/>
              <a:t>1:</a:t>
            </a:r>
          </a:p>
          <a:p>
            <a:r>
              <a:rPr lang="zh-TW" altLang="en-US" dirty="0"/>
              <a:t>題目描述：迴圈計算</a:t>
            </a:r>
          </a:p>
          <a:p>
            <a:r>
              <a:rPr lang="zh-TW" altLang="en-US" dirty="0"/>
              <a:t>設計一個程式，使用</a:t>
            </a:r>
            <a:r>
              <a:rPr lang="en-US" altLang="zh-TW" dirty="0"/>
              <a:t>while</a:t>
            </a:r>
            <a:r>
              <a:rPr lang="zh-TW" altLang="en-US" dirty="0"/>
              <a:t>迴圈計算一個正整數的每個位數的總和。</a:t>
            </a:r>
          </a:p>
          <a:p>
            <a:r>
              <a:rPr lang="zh-TW" altLang="en-US" dirty="0"/>
              <a:t>程式執行時，首先要求使用者輸入一個正整數。然後，程式將計算該整數的每個位數的總和。最後，程式輸出總和的值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b="1" dirty="0"/>
              <a:t>提示：可以使用取餘數（</a:t>
            </a:r>
            <a:r>
              <a:rPr lang="en-US" altLang="zh-TW" b="1" dirty="0"/>
              <a:t>%</a:t>
            </a:r>
            <a:r>
              <a:rPr lang="zh-TW" altLang="en-US" b="1" dirty="0"/>
              <a:t>）和整數除法（</a:t>
            </a:r>
            <a:r>
              <a:rPr lang="en-US" altLang="zh-TW" b="1" dirty="0"/>
              <a:t>//</a:t>
            </a:r>
            <a:r>
              <a:rPr lang="zh-TW" altLang="en-US" b="1" dirty="0"/>
              <a:t>）運算符來獲取每個位數。可以使用</a:t>
            </a:r>
            <a:r>
              <a:rPr lang="en-US" altLang="zh-TW" b="1" dirty="0"/>
              <a:t>while</a:t>
            </a:r>
            <a:r>
              <a:rPr lang="zh-TW" altLang="en-US" b="1" dirty="0"/>
              <a:t>迴圈來重複運算，直到整數為</a:t>
            </a:r>
            <a:r>
              <a:rPr lang="en-US" altLang="zh-TW" b="1" dirty="0"/>
              <a:t>0</a:t>
            </a:r>
            <a:r>
              <a:rPr lang="zh-TW" altLang="en-US" b="1" dirty="0"/>
              <a:t>。</a:t>
            </a:r>
          </a:p>
          <a:p>
            <a:pPr marL="0" indent="0">
              <a:buNone/>
            </a:pPr>
            <a:r>
              <a:rPr lang="zh-TW" altLang="en-US" dirty="0"/>
              <a:t>範例輸入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 請</a:t>
            </a:r>
            <a:r>
              <a:rPr lang="zh-TW" altLang="en-US" dirty="0"/>
              <a:t>輸入一個正整數：</a:t>
            </a:r>
            <a:r>
              <a:rPr lang="en-US" altLang="zh-TW" dirty="0" smtClean="0"/>
              <a:t>12345</a:t>
            </a:r>
          </a:p>
          <a:p>
            <a:pPr marL="0" indent="0">
              <a:buNone/>
            </a:pPr>
            <a:r>
              <a:rPr lang="zh-TW" altLang="en-US" dirty="0"/>
              <a:t>範例輸出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 總和</a:t>
            </a:r>
            <a:r>
              <a:rPr lang="zh-TW" altLang="en-US" dirty="0"/>
              <a:t>：</a:t>
            </a:r>
            <a:r>
              <a:rPr lang="en-US" altLang="zh-TW" dirty="0"/>
              <a:t>15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6551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While </a:t>
            </a:r>
            <a:r>
              <a:rPr lang="zh-TW" altLang="en-US" b="1" dirty="0"/>
              <a:t>跟 </a:t>
            </a:r>
            <a:r>
              <a:rPr lang="en-US" altLang="zh-TW" b="1" dirty="0"/>
              <a:t>For </a:t>
            </a:r>
            <a:r>
              <a:rPr lang="zh-TW" altLang="en-US" b="1" dirty="0"/>
              <a:t>都可使用的中斷指令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solidFill>
                  <a:srgbClr val="FF0000"/>
                </a:solidFill>
              </a:rPr>
              <a:t>break </a:t>
            </a:r>
            <a:r>
              <a:rPr lang="zh-TW" altLang="en-US" dirty="0"/>
              <a:t>可直接破壞迴圈執行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continue</a:t>
            </a:r>
            <a:r>
              <a:rPr lang="en-US" altLang="zh-TW" dirty="0"/>
              <a:t> </a:t>
            </a:r>
            <a:r>
              <a:rPr lang="zh-TW" altLang="en-US" dirty="0"/>
              <a:t>可直接跳過這次迴圈執行，執行下次迴圈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624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87560" y="977103"/>
            <a:ext cx="5371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latin typeface="+mj-ea"/>
                <a:ea typeface="+mj-ea"/>
              </a:rPr>
              <a:t>How to use Groups function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332069" y="1830387"/>
            <a:ext cx="852557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Step 1:</a:t>
            </a:r>
            <a:r>
              <a:rPr lang="zh-TW" altLang="en-US" dirty="0"/>
              <a:t>進入</a:t>
            </a:r>
            <a:r>
              <a:rPr lang="en-US" altLang="zh-TW" dirty="0"/>
              <a:t>Groups</a:t>
            </a:r>
            <a:r>
              <a:rPr lang="zh-TW" altLang="en-US" dirty="0"/>
              <a:t>比賽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註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若沒法上傳程式碼，請參考下一頁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69" y="3937213"/>
            <a:ext cx="6688203" cy="241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027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break </a:t>
            </a:r>
            <a:r>
              <a:rPr lang="zh-TW" altLang="en-US" b="1" dirty="0"/>
              <a:t>可直接破壞迴圈執行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69" y="1916832"/>
            <a:ext cx="4000483" cy="23258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69" y="4365104"/>
            <a:ext cx="4248743" cy="239110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2050" name="Picture 2" descr="壊している人のイラスト（棒人間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410703"/>
            <a:ext cx="38100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492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continue </a:t>
            </a:r>
            <a:r>
              <a:rPr lang="zh-TW" altLang="en-US" b="1" dirty="0"/>
              <a:t>可直接跳過這次迴圈執行，執行下次迴圈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916832"/>
            <a:ext cx="3767666" cy="21025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355" y="4272558"/>
            <a:ext cx="4770370" cy="154183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4498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 smtClean="0"/>
              <a:t>1:</a:t>
            </a:r>
          </a:p>
          <a:p>
            <a:r>
              <a:rPr lang="zh-TW" altLang="en-US" dirty="0"/>
              <a:t>題目描述：奇數和計算</a:t>
            </a:r>
          </a:p>
          <a:p>
            <a:r>
              <a:rPr lang="zh-TW" altLang="en-US" dirty="0"/>
              <a:t>設計一個程式，使用迴圈計算從</a:t>
            </a:r>
            <a:r>
              <a:rPr lang="en-US" altLang="zh-TW" dirty="0"/>
              <a:t>1</a:t>
            </a:r>
            <a:r>
              <a:rPr lang="zh-TW" altLang="en-US" dirty="0"/>
              <a:t>到</a:t>
            </a:r>
            <a:r>
              <a:rPr lang="en-US" altLang="zh-TW" dirty="0"/>
              <a:t>50</a:t>
            </a:r>
            <a:r>
              <a:rPr lang="zh-TW" altLang="en-US" dirty="0"/>
              <a:t>之間的所有奇數的總和，但遇到能被</a:t>
            </a:r>
            <a:r>
              <a:rPr lang="en-US" altLang="zh-TW" dirty="0"/>
              <a:t>7</a:t>
            </a:r>
            <a:r>
              <a:rPr lang="zh-TW" altLang="en-US" dirty="0"/>
              <a:t>整除的數字時跳過該數字的計算，並繼續計算下一個數字。</a:t>
            </a:r>
          </a:p>
          <a:p>
            <a:r>
              <a:rPr lang="zh-TW" altLang="en-US" dirty="0"/>
              <a:t>程式執行時，將運行迴圈從</a:t>
            </a:r>
            <a:r>
              <a:rPr lang="en-US" altLang="zh-TW" dirty="0"/>
              <a:t>1</a:t>
            </a:r>
            <a:r>
              <a:rPr lang="zh-TW" altLang="en-US" dirty="0"/>
              <a:t>到</a:t>
            </a:r>
            <a:r>
              <a:rPr lang="en-US" altLang="zh-TW" dirty="0"/>
              <a:t>50</a:t>
            </a:r>
            <a:r>
              <a:rPr lang="zh-TW" altLang="en-US" dirty="0"/>
              <a:t>，對每個奇數執行以下操作：</a:t>
            </a:r>
          </a:p>
          <a:p>
            <a:r>
              <a:rPr lang="zh-TW" altLang="en-US" dirty="0"/>
              <a:t>如果該數字能被</a:t>
            </a:r>
            <a:r>
              <a:rPr lang="en-US" altLang="zh-TW" dirty="0"/>
              <a:t>7</a:t>
            </a:r>
            <a:r>
              <a:rPr lang="zh-TW" altLang="en-US" dirty="0"/>
              <a:t>整除，則跳過該數字的計算，繼續下一個數字。</a:t>
            </a:r>
          </a:p>
          <a:p>
            <a:r>
              <a:rPr lang="zh-TW" altLang="en-US" dirty="0"/>
              <a:t>如果該數字不能被</a:t>
            </a:r>
            <a:r>
              <a:rPr lang="en-US" altLang="zh-TW" dirty="0"/>
              <a:t>7</a:t>
            </a:r>
            <a:r>
              <a:rPr lang="zh-TW" altLang="en-US" dirty="0"/>
              <a:t>整除，則將其加到總和中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b="1" dirty="0"/>
              <a:t>可以</a:t>
            </a:r>
            <a:r>
              <a:rPr lang="zh-TW" altLang="en-US" b="1" dirty="0" smtClean="0"/>
              <a:t>使用</a:t>
            </a:r>
            <a:r>
              <a:rPr lang="en-US" altLang="zh-TW" b="1" dirty="0" smtClean="0"/>
              <a:t>while or for</a:t>
            </a:r>
            <a:endParaRPr lang="zh-TW" altLang="en-US" b="1" dirty="0"/>
          </a:p>
          <a:p>
            <a:pPr marL="0" indent="0">
              <a:buNone/>
            </a:pPr>
            <a:r>
              <a:rPr lang="zh-TW" altLang="en-US" dirty="0" smtClean="0"/>
              <a:t>範例</a:t>
            </a:r>
            <a:r>
              <a:rPr lang="zh-TW" altLang="en-US" dirty="0"/>
              <a:t>輸出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總和：</a:t>
            </a:r>
            <a:r>
              <a:rPr lang="en-US" altLang="zh-TW" dirty="0" smtClean="0"/>
              <a:t>513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97657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zh-TW" altLang="en-US" b="1" dirty="0" smtClean="0"/>
              <a:t>練習</a:t>
            </a:r>
            <a:r>
              <a:rPr lang="en-US" altLang="zh-TW" b="1" dirty="0"/>
              <a:t>2</a:t>
            </a:r>
            <a:r>
              <a:rPr lang="en-US" altLang="zh-TW" b="1" dirty="0" smtClean="0"/>
              <a:t>:</a:t>
            </a:r>
          </a:p>
          <a:p>
            <a:r>
              <a:rPr lang="zh-TW" altLang="en-US" dirty="0"/>
              <a:t>題目描述：奇數</a:t>
            </a:r>
            <a:r>
              <a:rPr lang="zh-TW" altLang="en-US" dirty="0" smtClean="0"/>
              <a:t>和</a:t>
            </a:r>
            <a:r>
              <a:rPr lang="en-US" altLang="zh-TW" dirty="0" smtClean="0"/>
              <a:t>+</a:t>
            </a:r>
            <a:r>
              <a:rPr lang="zh-TW" altLang="en-US" dirty="0" smtClean="0"/>
              <a:t>偶數和 計算計算</a:t>
            </a:r>
            <a:endParaRPr lang="zh-TW" altLang="en-US" dirty="0"/>
          </a:p>
          <a:p>
            <a:r>
              <a:rPr lang="zh-TW" altLang="en-US" dirty="0"/>
              <a:t>設計一個程式，使用迴圈計算從</a:t>
            </a:r>
            <a:r>
              <a:rPr lang="en-US" altLang="zh-TW" dirty="0"/>
              <a:t>1</a:t>
            </a:r>
            <a:r>
              <a:rPr lang="zh-TW" altLang="en-US" dirty="0" smtClean="0"/>
              <a:t>到</a:t>
            </a:r>
            <a:r>
              <a:rPr lang="en-US" altLang="zh-TW" dirty="0" smtClean="0"/>
              <a:t>n</a:t>
            </a:r>
            <a:r>
              <a:rPr lang="zh-TW" altLang="en-US" dirty="0" smtClean="0"/>
              <a:t>之間</a:t>
            </a:r>
            <a:r>
              <a:rPr lang="zh-TW" altLang="en-US" dirty="0"/>
              <a:t>的所有奇數的總和，但遇到能被</a:t>
            </a:r>
            <a:r>
              <a:rPr lang="en-US" altLang="zh-TW" dirty="0"/>
              <a:t>7</a:t>
            </a:r>
            <a:r>
              <a:rPr lang="zh-TW" altLang="en-US" dirty="0"/>
              <a:t>整除的數字時跳過該數字的計算，並繼續計算下一個數字。</a:t>
            </a:r>
          </a:p>
          <a:p>
            <a:r>
              <a:rPr lang="zh-TW" altLang="en-US" dirty="0"/>
              <a:t>程式執行時，將運行迴圈從</a:t>
            </a:r>
            <a:r>
              <a:rPr lang="en-US" altLang="zh-TW" dirty="0"/>
              <a:t>1</a:t>
            </a:r>
            <a:r>
              <a:rPr lang="zh-TW" altLang="en-US" dirty="0"/>
              <a:t>到</a:t>
            </a:r>
            <a:r>
              <a:rPr lang="en-US" altLang="zh-TW" dirty="0"/>
              <a:t>50</a:t>
            </a:r>
            <a:r>
              <a:rPr lang="zh-TW" altLang="en-US" dirty="0"/>
              <a:t>，對每個奇數執行以下操作：</a:t>
            </a:r>
          </a:p>
          <a:p>
            <a:r>
              <a:rPr lang="zh-TW" altLang="en-US" dirty="0"/>
              <a:t>如果該數字能被</a:t>
            </a:r>
            <a:r>
              <a:rPr lang="en-US" altLang="zh-TW" dirty="0"/>
              <a:t>7</a:t>
            </a:r>
            <a:r>
              <a:rPr lang="zh-TW" altLang="en-US" dirty="0"/>
              <a:t>整除，則跳過該數字的計算，繼續下一個數字。</a:t>
            </a:r>
          </a:p>
          <a:p>
            <a:r>
              <a:rPr lang="zh-TW" altLang="en-US" dirty="0"/>
              <a:t>如果該數字不能被</a:t>
            </a:r>
            <a:r>
              <a:rPr lang="en-US" altLang="zh-TW" dirty="0"/>
              <a:t>7</a:t>
            </a:r>
            <a:r>
              <a:rPr lang="zh-TW" altLang="en-US" dirty="0"/>
              <a:t>整除，則將其加到總和中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如果</a:t>
            </a:r>
            <a:r>
              <a:rPr lang="zh-TW" altLang="en-US" dirty="0" smtClean="0"/>
              <a:t>超過</a:t>
            </a:r>
            <a:r>
              <a:rPr lang="en-US" altLang="zh-TW" dirty="0" smtClean="0"/>
              <a:t>100</a:t>
            </a:r>
            <a:r>
              <a:rPr lang="zh-TW" altLang="en-US" dirty="0" smtClean="0"/>
              <a:t>不計算</a:t>
            </a:r>
            <a:endParaRPr lang="en-US" altLang="zh-TW" dirty="0" smtClean="0"/>
          </a:p>
          <a:p>
            <a:r>
              <a:rPr lang="zh-TW" altLang="en-US" b="1" dirty="0"/>
              <a:t>可以</a:t>
            </a:r>
            <a:r>
              <a:rPr lang="zh-TW" altLang="en-US" b="1" dirty="0" smtClean="0"/>
              <a:t>使用</a:t>
            </a:r>
            <a:r>
              <a:rPr lang="en-US" altLang="zh-TW" b="1" dirty="0" smtClean="0"/>
              <a:t>while or for</a:t>
            </a:r>
          </a:p>
          <a:p>
            <a:pPr marL="0" indent="0">
              <a:buNone/>
            </a:pPr>
            <a:r>
              <a:rPr lang="zh-TW" altLang="en-US" dirty="0" smtClean="0"/>
              <a:t>範例輸入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en-US" altLang="zh-TW" b="1" dirty="0" smtClean="0"/>
              <a:t>	</a:t>
            </a:r>
            <a:r>
              <a:rPr lang="zh-TW" altLang="en-US" dirty="0"/>
              <a:t>請輸入一個正整數 </a:t>
            </a:r>
            <a:r>
              <a:rPr lang="en-US" altLang="zh-TW" dirty="0"/>
              <a:t>n</a:t>
            </a:r>
            <a:r>
              <a:rPr lang="zh-TW" altLang="en-US" dirty="0"/>
              <a:t>：</a:t>
            </a:r>
            <a:r>
              <a:rPr lang="en-US" altLang="zh-TW" dirty="0"/>
              <a:t>200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dirty="0" smtClean="0"/>
              <a:t>範例</a:t>
            </a:r>
            <a:r>
              <a:rPr lang="zh-TW" altLang="en-US" dirty="0"/>
              <a:t>輸出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zh-TW" altLang="en-US" dirty="0"/>
              <a:t>奇數總和： </a:t>
            </a:r>
            <a:r>
              <a:rPr lang="en-US" altLang="zh-TW" dirty="0"/>
              <a:t>2157</a:t>
            </a:r>
          </a:p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偶數</a:t>
            </a:r>
            <a:r>
              <a:rPr lang="zh-TW" altLang="en-US" dirty="0"/>
              <a:t>總和： </a:t>
            </a:r>
            <a:r>
              <a:rPr lang="en-US" altLang="zh-TW" dirty="0"/>
              <a:t>2550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4321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迴圈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b="1" dirty="0" smtClean="0"/>
              <a:t>練習</a:t>
            </a:r>
            <a:r>
              <a:rPr lang="en-US" altLang="zh-TW" sz="3200" b="1" dirty="0"/>
              <a:t>3</a:t>
            </a:r>
            <a:r>
              <a:rPr lang="en-US" altLang="zh-TW" sz="3200" b="1" dirty="0" smtClean="0"/>
              <a:t>:</a:t>
            </a:r>
            <a:r>
              <a:rPr lang="zh-TW" altLang="en-US" sz="3200" b="1" dirty="0" smtClean="0"/>
              <a:t> </a:t>
            </a:r>
            <a:endParaRPr lang="en-US" altLang="zh-TW" sz="3200" b="1" dirty="0"/>
          </a:p>
          <a:p>
            <a:pPr marL="0" indent="0">
              <a:buNone/>
            </a:pPr>
            <a:r>
              <a:rPr lang="zh-TW" altLang="en-US" sz="3200" dirty="0"/>
              <a:t>請使用輾轉相除法使用</a:t>
            </a:r>
            <a:r>
              <a:rPr lang="en-US" altLang="zh-TW" sz="3200" dirty="0"/>
              <a:t>while</a:t>
            </a:r>
            <a:r>
              <a:rPr lang="zh-TW" altLang="en-US" sz="3200" dirty="0"/>
              <a:t>進行實作，輸出最大公因數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2050" name="Picture 2" descr="輾轉相除法| C++與演算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780928"/>
            <a:ext cx="24955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輾轉相除:簡介,算法內容,算法證明,代碼,_中文百科全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487550"/>
            <a:ext cx="2695763" cy="258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1026" name="Picture 2" descr="メガネが光る人のイラスト（男性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06033"/>
            <a:ext cx="1780954" cy="213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形圖說文字 4"/>
          <p:cNvSpPr/>
          <p:nvPr/>
        </p:nvSpPr>
        <p:spPr>
          <a:xfrm>
            <a:off x="1443554" y="4131965"/>
            <a:ext cx="1719753" cy="94144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思考看看</a:t>
            </a:r>
          </a:p>
        </p:txBody>
      </p:sp>
    </p:spTree>
    <p:extLst>
      <p:ext uri="{BB962C8B-B14F-4D97-AF65-F5344CB8AC3E}">
        <p14:creationId xmlns:p14="http://schemas.microsoft.com/office/powerpoint/2010/main" val="8589148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迴圈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3200" b="1" dirty="0" smtClean="0"/>
              <a:t>Hint:</a:t>
            </a:r>
            <a:endParaRPr lang="en-US" altLang="zh-TW" sz="3200" b="1" dirty="0"/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844823"/>
            <a:ext cx="3384376" cy="471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44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 smtClean="0"/>
              <a:t>-</a:t>
            </a:r>
            <a:r>
              <a:rPr lang="zh-TW" altLang="en-US" dirty="0"/>
              <a:t>字串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甚麼是字串，連續字元組成的文字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如何宣告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708920"/>
            <a:ext cx="5048955" cy="261974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6781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字串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錯誤打法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包起文字的符號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要</a:t>
            </a:r>
            <a:r>
              <a:rPr lang="zh-TW" altLang="en-US" dirty="0">
                <a:solidFill>
                  <a:srgbClr val="FF0000"/>
                </a:solidFill>
              </a:rPr>
              <a:t>相同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988840"/>
            <a:ext cx="5214372" cy="288032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9319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7287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字串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字串常見方法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A6B87F-C113-405D-9B1A-DDA386FF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64" y="1858154"/>
            <a:ext cx="4337136" cy="416601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AD895B8-1EAC-4AC4-8107-050CF76C9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82702"/>
            <a:ext cx="4370358" cy="32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044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字串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len</a:t>
            </a:r>
            <a:r>
              <a:rPr lang="en-US" altLang="zh-TW" b="1" dirty="0"/>
              <a:t>()</a:t>
            </a:r>
          </a:p>
          <a:p>
            <a:pPr marL="0" indent="0">
              <a:buNone/>
            </a:pPr>
            <a:r>
              <a:rPr lang="zh-TW" altLang="en-US" dirty="0"/>
              <a:t>求文字長度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196752"/>
            <a:ext cx="5662288" cy="223224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57" y="3937704"/>
            <a:ext cx="8497486" cy="187668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3165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00757" y="970113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latin typeface="+mj-ea"/>
                <a:ea typeface="+mj-ea"/>
              </a:rPr>
              <a:t>如何加入比賽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009749"/>
            <a:ext cx="5544616" cy="334660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00757" y="1759098"/>
            <a:ext cx="58812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點選比賽最後面應該會有</a:t>
            </a:r>
            <a:r>
              <a:rPr lang="en-US" altLang="zh-TW" sz="3000" dirty="0">
                <a:latin typeface="+mj-ea"/>
                <a:ea typeface="+mj-ea"/>
              </a:rPr>
              <a:t>Register</a:t>
            </a:r>
          </a:p>
          <a:p>
            <a:r>
              <a:rPr lang="zh-TW" altLang="en-US" sz="3000" dirty="0">
                <a:latin typeface="+mj-ea"/>
                <a:ea typeface="+mj-ea"/>
              </a:rPr>
              <a:t>就會出現類似畫面</a:t>
            </a:r>
          </a:p>
        </p:txBody>
      </p:sp>
    </p:spTree>
    <p:extLst>
      <p:ext uri="{BB962C8B-B14F-4D97-AF65-F5344CB8AC3E}">
        <p14:creationId xmlns:p14="http://schemas.microsoft.com/office/powerpoint/2010/main" val="18441923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字串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拿文字</a:t>
            </a:r>
            <a:r>
              <a:rPr lang="zh-TW" altLang="en-US" dirty="0">
                <a:solidFill>
                  <a:srgbClr val="FF0000"/>
                </a:solidFill>
              </a:rPr>
              <a:t>索引值</a:t>
            </a:r>
            <a:r>
              <a:rPr lang="zh-TW" altLang="en-US" dirty="0"/>
              <a:t>上的數值 </a:t>
            </a:r>
            <a:r>
              <a:rPr lang="en-US" altLang="zh-TW" dirty="0"/>
              <a:t>[</a:t>
            </a:r>
            <a:r>
              <a:rPr lang="zh-TW" altLang="en-US" dirty="0"/>
              <a:t>索引</a:t>
            </a:r>
            <a:r>
              <a:rPr lang="en-US" altLang="zh-TW" dirty="0"/>
              <a:t>]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" y="1893028"/>
            <a:ext cx="8926171" cy="6001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64" y="2615597"/>
            <a:ext cx="6425886" cy="169102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113" y="4506288"/>
            <a:ext cx="6284337" cy="144299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0342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字串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拿文字</a:t>
            </a:r>
            <a:r>
              <a:rPr lang="zh-TW" altLang="en-US" dirty="0">
                <a:solidFill>
                  <a:srgbClr val="FF0000"/>
                </a:solidFill>
              </a:rPr>
              <a:t>索引值</a:t>
            </a:r>
            <a:r>
              <a:rPr lang="zh-TW" altLang="en-US" dirty="0"/>
              <a:t>上的資料 </a:t>
            </a:r>
            <a:r>
              <a:rPr lang="en-US" altLang="zh-TW" dirty="0"/>
              <a:t>[</a:t>
            </a:r>
            <a:r>
              <a:rPr lang="zh-TW" altLang="en-US" dirty="0"/>
              <a:t>開始</a:t>
            </a:r>
            <a:r>
              <a:rPr lang="en-US" altLang="zh-TW" dirty="0"/>
              <a:t>:</a:t>
            </a:r>
            <a:r>
              <a:rPr lang="zh-TW" altLang="en-US" dirty="0"/>
              <a:t>結束</a:t>
            </a:r>
            <a:r>
              <a:rPr lang="en-US" altLang="zh-TW" dirty="0"/>
              <a:t>]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b="1" dirty="0">
                <a:solidFill>
                  <a:srgbClr val="FF0000"/>
                </a:solidFill>
              </a:rPr>
              <a:t>結束不印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" y="1893028"/>
            <a:ext cx="8926171" cy="6001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43" y="2707067"/>
            <a:ext cx="5433902" cy="144386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571" y="4619807"/>
            <a:ext cx="5858693" cy="128605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78960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拿文字索引值上的範圍資料間隔拿取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[</a:t>
            </a:r>
            <a:r>
              <a:rPr lang="zh-TW" altLang="en-US" dirty="0"/>
              <a:t>開始</a:t>
            </a:r>
            <a:r>
              <a:rPr lang="en-US" altLang="zh-TW" dirty="0"/>
              <a:t>:</a:t>
            </a:r>
            <a:r>
              <a:rPr lang="zh-TW" altLang="en-US" dirty="0"/>
              <a:t>結束</a:t>
            </a:r>
            <a:r>
              <a:rPr lang="en-US" altLang="zh-TW" dirty="0"/>
              <a:t>:</a:t>
            </a:r>
            <a:r>
              <a:rPr lang="zh-TW" altLang="en-US" dirty="0"/>
              <a:t>間隔</a:t>
            </a:r>
            <a:r>
              <a:rPr lang="en-US" altLang="zh-TW" dirty="0"/>
              <a:t>]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b="1" dirty="0">
                <a:solidFill>
                  <a:srgbClr val="FF0000"/>
                </a:solidFill>
              </a:rPr>
              <a:t>結束不印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4" y="2642919"/>
            <a:ext cx="8926171" cy="60015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987" y="3428999"/>
            <a:ext cx="5218999" cy="127110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662" y="4869160"/>
            <a:ext cx="5906324" cy="12955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2760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字串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猜測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dirty="0"/>
              <a:t>以下</a:t>
            </a:r>
            <a:r>
              <a:rPr lang="en-US" altLang="zh-TW" dirty="0"/>
              <a:t>code</a:t>
            </a:r>
            <a:r>
              <a:rPr lang="zh-TW" altLang="en-US" dirty="0"/>
              <a:t>會有甚麼結果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667645"/>
            <a:ext cx="5568273" cy="302433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73</a:t>
            </a:fld>
            <a:endParaRPr lang="zh-TW" altLang="en-US"/>
          </a:p>
        </p:txBody>
      </p:sp>
      <p:pic>
        <p:nvPicPr>
          <p:cNvPr id="1026" name="Picture 2" descr="頭にクエスチョンマークを浮かべた人のイラスト（女性） | かわいい ...">
            <a:extLst>
              <a:ext uri="{FF2B5EF4-FFF2-40B4-BE49-F238E27FC236}">
                <a16:creationId xmlns:a16="http://schemas.microsoft.com/office/drawing/2014/main" id="{FF18EE24-DC28-4637-9957-F9B24DF48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96" y="3140968"/>
            <a:ext cx="2279337" cy="280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9271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字串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find()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715" y="2970897"/>
            <a:ext cx="6895488" cy="15121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9" y="1893028"/>
            <a:ext cx="8926171" cy="6001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4784735"/>
            <a:ext cx="5386258" cy="120891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5344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字串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index()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293" y="2793841"/>
            <a:ext cx="6220693" cy="13241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653136"/>
            <a:ext cx="7012781" cy="157398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14" y="1772816"/>
            <a:ext cx="8926171" cy="60015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55450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字串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find() VS</a:t>
            </a:r>
            <a:r>
              <a:rPr lang="zh-TW" altLang="en-US" b="1" dirty="0"/>
              <a:t> </a:t>
            </a:r>
            <a:r>
              <a:rPr lang="en-US" altLang="zh-TW" b="1" dirty="0"/>
              <a:t>index()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4" y="1916832"/>
            <a:ext cx="8926171" cy="60015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20" y="2896859"/>
            <a:ext cx="4121256" cy="106428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2" y="2896859"/>
            <a:ext cx="4443756" cy="109692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8655" y="4484809"/>
            <a:ext cx="4535093" cy="139710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56" y="4488219"/>
            <a:ext cx="4129444" cy="91866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3952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字串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TW" altLang="en-US" sz="3200" b="1" dirty="0" smtClean="0"/>
              <a:t>範例</a:t>
            </a:r>
            <a:r>
              <a:rPr lang="en-US" altLang="zh-TW" sz="3200" b="1" dirty="0" smtClean="0"/>
              <a:t>1</a:t>
            </a:r>
            <a:r>
              <a:rPr lang="en-US" altLang="zh-TW" sz="3200" b="1" dirty="0" smtClean="0"/>
              <a:t>:</a:t>
            </a:r>
            <a:r>
              <a:rPr lang="zh-TW" altLang="en-US" sz="3200" b="1" dirty="0" smtClean="0"/>
              <a:t> </a:t>
            </a:r>
            <a:endParaRPr lang="en-US" altLang="zh-TW" sz="3200" b="1" dirty="0"/>
          </a:p>
          <a:p>
            <a:pPr marL="0" indent="0">
              <a:buNone/>
            </a:pPr>
            <a:r>
              <a:rPr lang="zh-TW" altLang="en-US" sz="3200" dirty="0" smtClean="0"/>
              <a:t>設計一個程式，使用字串的 </a:t>
            </a:r>
            <a:r>
              <a:rPr lang="en-US" altLang="zh-TW" sz="3200" dirty="0" smtClean="0"/>
              <a:t>find() </a:t>
            </a:r>
            <a:r>
              <a:rPr lang="zh-TW" altLang="en-US" sz="3200" dirty="0" smtClean="0"/>
              <a:t>方法搜尋一個句子中是否包含指定的關鍵字。</a:t>
            </a:r>
          </a:p>
          <a:p>
            <a:pPr marL="0" indent="0">
              <a:buNone/>
            </a:pPr>
            <a:endParaRPr lang="zh-TW" altLang="en-US" sz="3200" dirty="0" smtClean="0"/>
          </a:p>
          <a:p>
            <a:pPr marL="0" indent="0">
              <a:buNone/>
            </a:pPr>
            <a:r>
              <a:rPr lang="zh-TW" altLang="en-US" sz="3200" dirty="0" smtClean="0"/>
              <a:t>程式執行時，首先要求使用者輸入一個句子，然後輸入要搜尋的關鍵字。程式將使用 </a:t>
            </a:r>
            <a:r>
              <a:rPr lang="en-US" altLang="zh-TW" sz="3200" dirty="0" smtClean="0"/>
              <a:t>find() </a:t>
            </a:r>
            <a:r>
              <a:rPr lang="zh-TW" altLang="en-US" sz="3200" dirty="0" smtClean="0"/>
              <a:t>方法在句子中尋找該關鍵字，如果找到了該關鍵字，程式輸出該關鍵字的位置（索引值），如果沒有找到，程式輸出 </a:t>
            </a:r>
            <a:r>
              <a:rPr lang="en-US" altLang="zh-TW" sz="3200" dirty="0" smtClean="0"/>
              <a:t>"</a:t>
            </a:r>
            <a:r>
              <a:rPr lang="zh-TW" altLang="en-US" sz="3200" dirty="0" smtClean="0"/>
              <a:t>關鍵字未找到</a:t>
            </a:r>
            <a:r>
              <a:rPr lang="en-US" altLang="zh-TW" sz="3200" dirty="0" smtClean="0"/>
              <a:t>"</a:t>
            </a:r>
            <a:r>
              <a:rPr lang="zh-TW" altLang="en-US" sz="3200" dirty="0" smtClean="0"/>
              <a:t>。</a:t>
            </a:r>
            <a:endParaRPr lang="en-US" altLang="zh-TW" sz="32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 smtClean="0"/>
              <a:t>範例輸入：</a:t>
            </a:r>
            <a:endParaRPr lang="en-US" altLang="zh-TW" dirty="0" smtClean="0"/>
          </a:p>
          <a:p>
            <a:pPr marL="400050" lvl="1" indent="0">
              <a:buNone/>
            </a:pPr>
            <a:r>
              <a:rPr lang="zh-TW" altLang="en-US" dirty="0" smtClean="0"/>
              <a:t>請輸入一個句子：</a:t>
            </a:r>
            <a:r>
              <a:rPr lang="en-US" altLang="zh-TW" dirty="0" smtClean="0"/>
              <a:t>Hello, how are you doing? </a:t>
            </a:r>
          </a:p>
          <a:p>
            <a:pPr marL="400050" lvl="1" indent="0">
              <a:buNone/>
            </a:pPr>
            <a:r>
              <a:rPr lang="zh-TW" altLang="en-US" dirty="0" smtClean="0"/>
              <a:t>請輸入要搜尋的關鍵字：</a:t>
            </a:r>
            <a:r>
              <a:rPr lang="en-US" altLang="zh-TW" dirty="0" smtClean="0"/>
              <a:t>how</a:t>
            </a:r>
            <a:r>
              <a:rPr lang="en-US" altLang="zh-TW" sz="3200" dirty="0" smtClean="0">
                <a:solidFill>
                  <a:srgbClr val="FF0000"/>
                </a:solidFill>
              </a:rPr>
              <a:t>		</a:t>
            </a:r>
          </a:p>
          <a:p>
            <a:pPr marL="0" indent="0">
              <a:buNone/>
            </a:pPr>
            <a:r>
              <a:rPr lang="zh-TW" altLang="en-US" dirty="0" smtClean="0"/>
              <a:t>範例</a:t>
            </a:r>
            <a:r>
              <a:rPr lang="zh-TW" altLang="en-US" dirty="0"/>
              <a:t>輸出：</a:t>
            </a:r>
            <a:r>
              <a:rPr lang="en-US" altLang="zh-TW" sz="3200" dirty="0">
                <a:solidFill>
                  <a:srgbClr val="FF0000"/>
                </a:solidFill>
              </a:rPr>
              <a:t>		</a:t>
            </a:r>
            <a:endParaRPr lang="en-US" altLang="zh-TW" sz="32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</a:t>
            </a:r>
            <a:r>
              <a:rPr lang="zh-TW" altLang="en-US" dirty="0" smtClean="0"/>
              <a:t>關鍵字</a:t>
            </a:r>
            <a:r>
              <a:rPr lang="zh-TW" altLang="en-US" dirty="0"/>
              <a:t>的位置：</a:t>
            </a:r>
            <a:r>
              <a:rPr lang="en-US" altLang="zh-TW" dirty="0"/>
              <a:t>7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3925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字串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b="1" dirty="0" smtClean="0"/>
              <a:t>範例</a:t>
            </a:r>
            <a:r>
              <a:rPr lang="en-US" altLang="zh-TW" sz="3200" b="1" dirty="0" smtClean="0"/>
              <a:t>1</a:t>
            </a:r>
            <a:r>
              <a:rPr lang="zh-TW" altLang="en-US" sz="3200" b="1" dirty="0" smtClean="0"/>
              <a:t>答案</a:t>
            </a:r>
            <a:r>
              <a:rPr lang="en-US" altLang="zh-TW" sz="3200" b="1" dirty="0" smtClean="0"/>
              <a:t>:</a:t>
            </a:r>
            <a:r>
              <a:rPr lang="zh-TW" altLang="en-US" sz="3200" b="1" dirty="0" smtClean="0"/>
              <a:t> </a:t>
            </a:r>
            <a:endParaRPr lang="en-US" altLang="zh-TW" sz="3200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5040560" cy="404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213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/>
              <a:t>-</a:t>
            </a:r>
            <a:r>
              <a:rPr lang="zh-TW" altLang="en-US" dirty="0"/>
              <a:t>字串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zh-TW" altLang="en-US" sz="3200" b="1" dirty="0"/>
              <a:t>練習</a:t>
            </a:r>
            <a:r>
              <a:rPr lang="en-US" altLang="zh-TW" sz="3200" b="1" dirty="0" smtClean="0"/>
              <a:t>1</a:t>
            </a:r>
            <a:r>
              <a:rPr lang="en-US" altLang="zh-TW" sz="3200" b="1" dirty="0" smtClean="0"/>
              <a:t>:</a:t>
            </a:r>
            <a:r>
              <a:rPr lang="zh-TW" altLang="en-US" sz="3200" b="1" dirty="0" smtClean="0"/>
              <a:t> </a:t>
            </a:r>
            <a:endParaRPr lang="en-US" altLang="zh-TW" sz="3200" b="1" dirty="0"/>
          </a:p>
          <a:p>
            <a:pPr marL="0" indent="0">
              <a:buNone/>
            </a:pPr>
            <a:r>
              <a:rPr lang="zh-TW" altLang="en-US" dirty="0"/>
              <a:t>題目描述：搜尋關鍵字出現次數</a:t>
            </a:r>
          </a:p>
          <a:p>
            <a:pPr marL="0" indent="0">
              <a:buNone/>
            </a:pPr>
            <a:endParaRPr lang="zh-TW" altLang="en-US" dirty="0"/>
          </a:p>
          <a:p>
            <a:pPr marL="0" indent="0">
              <a:buNone/>
            </a:pPr>
            <a:r>
              <a:rPr lang="zh-TW" altLang="en-US" dirty="0"/>
              <a:t>設計一個程式，使用字串的 </a:t>
            </a:r>
            <a:r>
              <a:rPr lang="en-US" altLang="zh-TW" dirty="0"/>
              <a:t>find() </a:t>
            </a:r>
            <a:r>
              <a:rPr lang="zh-TW" altLang="en-US" dirty="0"/>
              <a:t>方法搜尋一個句子中指定的關鍵字出現的次數。</a:t>
            </a:r>
          </a:p>
          <a:p>
            <a:pPr marL="0" indent="0">
              <a:buNone/>
            </a:pPr>
            <a:endParaRPr lang="zh-TW" altLang="en-US" dirty="0"/>
          </a:p>
          <a:p>
            <a:pPr marL="0" indent="0">
              <a:buNone/>
            </a:pPr>
            <a:r>
              <a:rPr lang="zh-TW" altLang="en-US" dirty="0"/>
              <a:t>程式執行時，首先要求使用者輸入一個句子，然後輸入要搜尋的關鍵字。程式將使用 </a:t>
            </a:r>
            <a:r>
              <a:rPr lang="en-US" altLang="zh-TW" dirty="0"/>
              <a:t>find() </a:t>
            </a:r>
            <a:r>
              <a:rPr lang="zh-TW" altLang="en-US" dirty="0"/>
              <a:t>方法在句子中尋找該關鍵字，並計算關鍵字在句子中出現的次數，最後輸出關鍵字的出現次數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b="1" dirty="0" smtClean="0"/>
              <a:t>請嘗試不使用</a:t>
            </a:r>
            <a:r>
              <a:rPr lang="en-US" altLang="zh-TW" b="1" dirty="0" smtClean="0"/>
              <a:t>count</a:t>
            </a:r>
          </a:p>
          <a:p>
            <a:pPr marL="0" indent="0">
              <a:buNone/>
            </a:pPr>
            <a:r>
              <a:rPr lang="zh-TW" altLang="en-US" dirty="0" smtClean="0"/>
              <a:t>範例輸入：</a:t>
            </a:r>
            <a:endParaRPr lang="en-US" altLang="zh-TW" dirty="0" smtClean="0"/>
          </a:p>
          <a:p>
            <a:pPr marL="400050" lvl="1" indent="0">
              <a:buNone/>
            </a:pPr>
            <a:r>
              <a:rPr lang="zh-TW" altLang="en-US" dirty="0"/>
              <a:t>請輸入一個句子：</a:t>
            </a:r>
            <a:r>
              <a:rPr lang="en-US" altLang="zh-TW" dirty="0"/>
              <a:t>I love coding, coding is fun. </a:t>
            </a:r>
            <a:endParaRPr lang="en-US" altLang="zh-TW" dirty="0" smtClean="0"/>
          </a:p>
          <a:p>
            <a:pPr marL="400050" lvl="1" indent="0">
              <a:buNone/>
            </a:pPr>
            <a:r>
              <a:rPr lang="zh-TW" altLang="en-US" dirty="0" smtClean="0"/>
              <a:t>請</a:t>
            </a:r>
            <a:r>
              <a:rPr lang="zh-TW" altLang="en-US" dirty="0"/>
              <a:t>輸入要搜尋的關鍵字：</a:t>
            </a:r>
            <a:r>
              <a:rPr lang="en-US" altLang="zh-TW" dirty="0"/>
              <a:t>coding</a:t>
            </a:r>
            <a:r>
              <a:rPr lang="en-US" altLang="zh-TW" sz="3200" dirty="0" smtClean="0">
                <a:solidFill>
                  <a:srgbClr val="FF0000"/>
                </a:solidFill>
              </a:rPr>
              <a:t>		</a:t>
            </a:r>
          </a:p>
          <a:p>
            <a:pPr marL="0" indent="0">
              <a:buNone/>
            </a:pPr>
            <a:r>
              <a:rPr lang="zh-TW" altLang="en-US" dirty="0" smtClean="0"/>
              <a:t>範例</a:t>
            </a:r>
            <a:r>
              <a:rPr lang="zh-TW" altLang="en-US" dirty="0"/>
              <a:t>輸出：</a:t>
            </a:r>
            <a:r>
              <a:rPr lang="en-US" altLang="zh-TW" sz="3200" dirty="0">
                <a:solidFill>
                  <a:srgbClr val="FF0000"/>
                </a:solidFill>
              </a:rPr>
              <a:t>		</a:t>
            </a:r>
            <a:endParaRPr lang="en-US" altLang="zh-TW" sz="32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 smtClean="0"/>
              <a:t>      關鍵字</a:t>
            </a:r>
            <a:r>
              <a:rPr lang="zh-TW" altLang="en-US" dirty="0"/>
              <a:t>出現次數：</a:t>
            </a:r>
            <a:r>
              <a:rPr lang="en-US" altLang="zh-TW" dirty="0"/>
              <a:t>2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136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10758" y="1056784"/>
            <a:ext cx="86485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然後會進入這個畫面再次進入當日題目，</a:t>
            </a:r>
            <a:r>
              <a:rPr lang="zh-TW" altLang="en-US" sz="3000" dirty="0">
                <a:latin typeface="+mj-ea"/>
              </a:rPr>
              <a:t>我們拿測</a:t>
            </a:r>
            <a:r>
              <a:rPr lang="en-US" altLang="zh-TW" sz="3000" dirty="0">
                <a:latin typeface="+mj-ea"/>
              </a:rPr>
              <a:t/>
            </a:r>
            <a:br>
              <a:rPr lang="en-US" altLang="zh-TW" sz="3000" dirty="0">
                <a:latin typeface="+mj-ea"/>
              </a:rPr>
            </a:br>
            <a:r>
              <a:rPr lang="zh-TW" altLang="en-US" sz="3000" dirty="0">
                <a:latin typeface="+mj-ea"/>
              </a:rPr>
              <a:t>試題目來當作上傳平台練習，點選</a:t>
            </a:r>
            <a:r>
              <a:rPr lang="en-US" altLang="zh-TW" sz="3000" dirty="0">
                <a:latin typeface="+mj-ea"/>
              </a:rPr>
              <a:t>A</a:t>
            </a:r>
            <a:endParaRPr lang="zh-TW" altLang="en-US" sz="3000" dirty="0">
              <a:latin typeface="+mj-ea"/>
            </a:endParaRPr>
          </a:p>
          <a:p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84" y="2276872"/>
            <a:ext cx="8604795" cy="323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479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基礎語法</a:t>
            </a:r>
            <a:r>
              <a:rPr lang="en-US" altLang="zh-TW" dirty="0" smtClean="0"/>
              <a:t>-</a:t>
            </a:r>
            <a:r>
              <a:rPr lang="zh-TW" altLang="en-US" dirty="0" smtClean="0"/>
              <a:t>函式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甚麼</a:t>
            </a:r>
            <a:r>
              <a:rPr lang="zh-TW" altLang="en-US" b="1" dirty="0"/>
              <a:t>是</a:t>
            </a:r>
            <a:r>
              <a:rPr lang="en-US" altLang="zh-TW" b="1" dirty="0"/>
              <a:t>Function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若</a:t>
            </a:r>
            <a:r>
              <a:rPr lang="zh-TW" altLang="en-US" dirty="0"/>
              <a:t>某些</a:t>
            </a:r>
            <a:r>
              <a:rPr lang="en-US" altLang="zh-TW" dirty="0"/>
              <a:t>code</a:t>
            </a:r>
            <a:r>
              <a:rPr lang="zh-TW" altLang="en-US" dirty="0"/>
              <a:t>常使用，我們可以將它</a:t>
            </a:r>
            <a:r>
              <a:rPr lang="zh-TW" altLang="en-US" dirty="0">
                <a:solidFill>
                  <a:srgbClr val="FF0000"/>
                </a:solidFill>
              </a:rPr>
              <a:t>定義成新的</a:t>
            </a:r>
            <a:r>
              <a:rPr lang="en-US" altLang="zh-TW" dirty="0">
                <a:solidFill>
                  <a:srgbClr val="FF0000"/>
                </a:solidFill>
              </a:rPr>
              <a:t>Function</a:t>
            </a:r>
            <a:r>
              <a:rPr lang="zh-TW" altLang="en-US" dirty="0"/>
              <a:t>，以便</a:t>
            </a:r>
            <a:r>
              <a:rPr lang="zh-TW" altLang="en-US" dirty="0">
                <a:solidFill>
                  <a:srgbClr val="FF0000"/>
                </a:solidFill>
              </a:rPr>
              <a:t>重複呼叫</a:t>
            </a:r>
            <a:r>
              <a:rPr lang="zh-TW" altLang="en-US" dirty="0"/>
              <a:t>，</a:t>
            </a:r>
            <a:r>
              <a:rPr lang="en-US" altLang="zh-TW" dirty="0"/>
              <a:t>Function</a:t>
            </a:r>
            <a:r>
              <a:rPr lang="zh-TW" altLang="en-US" dirty="0"/>
              <a:t>可以將整個程式進行</a:t>
            </a:r>
            <a:r>
              <a:rPr lang="zh-TW" altLang="en-US" dirty="0">
                <a:solidFill>
                  <a:srgbClr val="FF0000"/>
                </a:solidFill>
              </a:rPr>
              <a:t>模組化</a:t>
            </a:r>
            <a:r>
              <a:rPr lang="zh-TW" altLang="en-US" dirty="0"/>
              <a:t>，以便人們閱讀以及方便測試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81419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5431334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基本語法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 err="1">
                <a:solidFill>
                  <a:srgbClr val="FF0000"/>
                </a:solidFill>
              </a:rPr>
              <a:t>def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FunctionName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需要的參數</a:t>
            </a:r>
            <a:r>
              <a:rPr lang="en-US" altLang="zh-TW" dirty="0" smtClean="0">
                <a:solidFill>
                  <a:srgbClr val="FF0000"/>
                </a:solidFill>
              </a:rPr>
              <a:t>):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code1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return </a:t>
            </a:r>
            <a:r>
              <a:rPr lang="zh-TW" altLang="en-US" dirty="0" smtClean="0">
                <a:solidFill>
                  <a:srgbClr val="FF0000"/>
                </a:solidFill>
              </a:rPr>
              <a:t>任意參數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b="1" dirty="0" smtClean="0"/>
              <a:t>若要</a:t>
            </a:r>
            <a:r>
              <a:rPr lang="zh-TW" altLang="en-US" b="1" dirty="0"/>
              <a:t>有預設值，可在參數給予</a:t>
            </a:r>
            <a:r>
              <a:rPr lang="en-US" altLang="zh-TW" b="1" dirty="0"/>
              <a:t>=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4785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54313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b="1" dirty="0" smtClean="0"/>
              <a:t>Example</a:t>
            </a:r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FF0000"/>
                </a:solidFill>
              </a:rPr>
              <a:t>def</a:t>
            </a:r>
            <a:r>
              <a:rPr lang="en-US" altLang="zh-TW" dirty="0" smtClean="0">
                <a:solidFill>
                  <a:srgbClr val="FF0000"/>
                </a:solidFill>
              </a:rPr>
              <a:t> Test(</a:t>
            </a:r>
            <a:r>
              <a:rPr lang="en-US" altLang="zh-TW" dirty="0" err="1" smtClean="0">
                <a:solidFill>
                  <a:srgbClr val="FF0000"/>
                </a:solidFill>
              </a:rPr>
              <a:t>a,b,c,d</a:t>
            </a:r>
            <a:r>
              <a:rPr lang="en-US" altLang="zh-TW" dirty="0" smtClean="0">
                <a:solidFill>
                  <a:srgbClr val="FF0000"/>
                </a:solidFill>
              </a:rPr>
              <a:t>):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code1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return </a:t>
            </a:r>
            <a:r>
              <a:rPr lang="en-US" altLang="zh-TW" dirty="0" smtClean="0">
                <a:solidFill>
                  <a:srgbClr val="FF0000"/>
                </a:solidFill>
              </a:rPr>
              <a:t>10,20,30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b="1" dirty="0"/>
              <a:t>輸入參數可以</a:t>
            </a:r>
            <a:r>
              <a:rPr lang="zh-TW" altLang="en-US" b="1" dirty="0" smtClean="0"/>
              <a:t>很多</a:t>
            </a:r>
            <a:endParaRPr lang="en-US" altLang="zh-TW" b="1" dirty="0" smtClean="0"/>
          </a:p>
          <a:p>
            <a:pPr marL="0" indent="0">
              <a:buNone/>
            </a:pPr>
            <a:r>
              <a:rPr lang="zh-TW" altLang="en-US" b="1" dirty="0"/>
              <a:t>輸出參數也可以</a:t>
            </a:r>
            <a:r>
              <a:rPr lang="zh-TW" altLang="en-US" b="1" dirty="0" smtClean="0"/>
              <a:t>很多</a:t>
            </a:r>
            <a:endParaRPr lang="en-US" altLang="zh-TW" b="1" dirty="0" smtClean="0"/>
          </a:p>
          <a:p>
            <a:pPr marL="0" indent="0">
              <a:buNone/>
            </a:pPr>
            <a:r>
              <a:rPr lang="zh-TW" altLang="en-US" b="1" dirty="0"/>
              <a:t>註</a:t>
            </a:r>
            <a:r>
              <a:rPr lang="en-US" altLang="zh-TW" b="1" dirty="0"/>
              <a:t>:</a:t>
            </a:r>
            <a:r>
              <a:rPr lang="zh-TW" altLang="en-US" b="1" dirty="0"/>
              <a:t>當你輸出兩個以上的資料，需要</a:t>
            </a:r>
            <a:r>
              <a:rPr lang="zh-TW" altLang="en-US" b="1" dirty="0" smtClean="0"/>
              <a:t>使用</a:t>
            </a:r>
            <a:r>
              <a:rPr lang="en-US" altLang="zh-TW" b="1" dirty="0" smtClean="0"/>
              <a:t>[</a:t>
            </a:r>
            <a:r>
              <a:rPr lang="zh-TW" altLang="en-US" b="1" dirty="0" smtClean="0"/>
              <a:t>索引值</a:t>
            </a:r>
            <a:r>
              <a:rPr lang="en-US" altLang="zh-TW" b="1" dirty="0" smtClean="0"/>
              <a:t>]</a:t>
            </a:r>
            <a:r>
              <a:rPr lang="zh-TW" altLang="en-US" b="1" dirty="0"/>
              <a:t>拿到正確的</a:t>
            </a:r>
            <a:r>
              <a:rPr lang="zh-TW" altLang="en-US" b="1" dirty="0" smtClean="0"/>
              <a:t>輸出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96367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1:</a:t>
            </a:r>
          </a:p>
          <a:p>
            <a:pPr marL="0" indent="0">
              <a:buNone/>
            </a:pPr>
            <a:r>
              <a:rPr lang="zh-TW" altLang="en-US" dirty="0"/>
              <a:t>輸入名子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輸出</a:t>
            </a:r>
            <a:r>
              <a:rPr lang="en-US" altLang="zh-TW" dirty="0">
                <a:solidFill>
                  <a:srgbClr val="FF0000"/>
                </a:solidFill>
              </a:rPr>
              <a:t>Hello,</a:t>
            </a:r>
            <a:r>
              <a:rPr lang="zh-TW" altLang="en-US" dirty="0"/>
              <a:t>名子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789040"/>
            <a:ext cx="4121540" cy="18455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9" y="3717032"/>
            <a:ext cx="4163038" cy="129614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3841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2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使用函式縮減複雜運算</a:t>
            </a:r>
            <a:endParaRPr lang="en-US" altLang="zh-TW" b="1" dirty="0"/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en-US" altLang="zh-TW" dirty="0">
                <a:solidFill>
                  <a:srgbClr val="FF0000"/>
                </a:solidFill>
              </a:rPr>
              <a:t>100</a:t>
            </a:r>
            <a:r>
              <a:rPr lang="zh-TW" altLang="en-US" dirty="0">
                <a:solidFill>
                  <a:srgbClr val="FF0000"/>
                </a:solidFill>
              </a:rPr>
              <a:t>組數字，並輸出相加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140968"/>
            <a:ext cx="3668635" cy="22663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95" y="3109934"/>
            <a:ext cx="4193827" cy="2500953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73788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3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重複判斷邏輯</a:t>
            </a:r>
            <a:endParaRPr lang="en-US" altLang="zh-TW" b="1" dirty="0"/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en-US" altLang="zh-TW" dirty="0">
                <a:solidFill>
                  <a:srgbClr val="FF0000"/>
                </a:solidFill>
              </a:rPr>
              <a:t>100</a:t>
            </a:r>
            <a:r>
              <a:rPr lang="zh-TW" altLang="en-US" dirty="0">
                <a:solidFill>
                  <a:srgbClr val="FF0000"/>
                </a:solidFill>
              </a:rPr>
              <a:t>組身高體重，來計算</a:t>
            </a:r>
            <a:r>
              <a:rPr lang="en-US" altLang="zh-TW" dirty="0">
                <a:solidFill>
                  <a:srgbClr val="FF0000"/>
                </a:solidFill>
              </a:rPr>
              <a:t>BMI</a:t>
            </a:r>
            <a:r>
              <a:rPr lang="zh-TW" altLang="en-US" dirty="0">
                <a:solidFill>
                  <a:srgbClr val="FF0000"/>
                </a:solidFill>
              </a:rPr>
              <a:t>，進而推得身體狀態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484861"/>
            <a:ext cx="5361644" cy="502140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6624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020241"/>
            <a:ext cx="5616624" cy="5260208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190438" y="102024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傳統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不直觀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2100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807" y="908720"/>
            <a:ext cx="4918157" cy="5417395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90438" y="102024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函示化</a:t>
            </a:r>
            <a:r>
              <a:rPr lang="en-US" altLang="zh-TW" b="1" dirty="0"/>
              <a:t>: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44069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-17136" y="1043608"/>
            <a:ext cx="9468544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b="1" dirty="0" smtClean="0"/>
              <a:t>範例</a:t>
            </a:r>
            <a:r>
              <a:rPr lang="en-US" altLang="zh-TW" b="1" dirty="0" smtClean="0"/>
              <a:t>4:</a:t>
            </a:r>
            <a:r>
              <a:rPr lang="zh-TW" altLang="en-US" b="1" dirty="0" smtClean="0"/>
              <a:t>有預設值</a:t>
            </a:r>
            <a:endParaRPr lang="en-US" altLang="zh-TW" b="1" dirty="0" smtClean="0"/>
          </a:p>
          <a:p>
            <a:pPr marL="0" indent="0">
              <a:buNone/>
            </a:pPr>
            <a:r>
              <a:rPr lang="zh-TW" altLang="en-US" dirty="0"/>
              <a:t>題目描述：計算矩形面積</a:t>
            </a:r>
          </a:p>
          <a:p>
            <a:pPr marL="0" indent="0">
              <a:buNone/>
            </a:pPr>
            <a:endParaRPr lang="zh-TW" altLang="en-US" dirty="0"/>
          </a:p>
          <a:p>
            <a:pPr marL="0" indent="0">
              <a:buNone/>
            </a:pPr>
            <a:r>
              <a:rPr lang="zh-TW" altLang="en-US" dirty="0"/>
              <a:t>設計一個計算矩形面積的函式 </a:t>
            </a:r>
            <a:r>
              <a:rPr lang="en-US" altLang="zh-TW" dirty="0" err="1"/>
              <a:t>calculate_area</a:t>
            </a:r>
            <a:r>
              <a:rPr lang="en-US" altLang="zh-TW" dirty="0"/>
              <a:t>()</a:t>
            </a:r>
            <a:r>
              <a:rPr lang="zh-TW" altLang="en-US" dirty="0"/>
              <a:t>，該函式接受兩個參數 </a:t>
            </a:r>
            <a:r>
              <a:rPr lang="en-US" altLang="zh-TW" dirty="0"/>
              <a:t>length </a:t>
            </a:r>
            <a:r>
              <a:rPr lang="zh-TW" altLang="en-US" dirty="0"/>
              <a:t>和 </a:t>
            </a:r>
            <a:r>
              <a:rPr lang="en-US" altLang="zh-TW" dirty="0"/>
              <a:t>width</a:t>
            </a:r>
            <a:r>
              <a:rPr lang="zh-TW" altLang="en-US" dirty="0"/>
              <a:t>，分別代表矩形的長度和寬度。這兩個參數都有</a:t>
            </a:r>
            <a:r>
              <a:rPr lang="zh-TW" altLang="en-US" b="1" dirty="0"/>
              <a:t>預設值</a:t>
            </a:r>
            <a:r>
              <a:rPr lang="zh-TW" altLang="en-US" dirty="0"/>
              <a:t>，長度預設為 </a:t>
            </a:r>
            <a:r>
              <a:rPr lang="en-US" altLang="zh-TW" dirty="0"/>
              <a:t>1</a:t>
            </a:r>
            <a:r>
              <a:rPr lang="zh-TW" altLang="en-US" dirty="0"/>
              <a:t>，寬度預設為 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2177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-17136" y="1043608"/>
            <a:ext cx="946854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 smtClean="0"/>
              <a:t>範例</a:t>
            </a:r>
            <a:r>
              <a:rPr lang="en-US" altLang="zh-TW" b="1" dirty="0" smtClean="0"/>
              <a:t>4</a:t>
            </a:r>
            <a:r>
              <a:rPr lang="zh-TW" altLang="en-US" b="1" dirty="0" smtClean="0"/>
              <a:t>答案</a:t>
            </a:r>
            <a:endParaRPr lang="en-US" altLang="zh-TW" b="1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89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5" y="1700808"/>
            <a:ext cx="5946451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43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19" y="1986266"/>
            <a:ext cx="6791699" cy="423546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10758" y="934325"/>
            <a:ext cx="86485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會有輸入輸出格式以及範例，範例要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全對在做上傳</a:t>
            </a:r>
          </a:p>
        </p:txBody>
      </p:sp>
    </p:spTree>
    <p:extLst>
      <p:ext uri="{BB962C8B-B14F-4D97-AF65-F5344CB8AC3E}">
        <p14:creationId xmlns:p14="http://schemas.microsoft.com/office/powerpoint/2010/main" val="3393392668"/>
      </p:ext>
    </p:extLst>
  </p:cSld>
  <p:clrMapOvr>
    <a:masterClrMapping/>
  </p:clrMapOvr>
</p:sld>
</file>

<file path=ppt/theme/theme1.xml><?xml version="1.0" encoding="utf-8"?>
<a:theme xmlns:a="http://schemas.openxmlformats.org/drawingml/2006/main" name="2019-I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2">
      <a:majorFont>
        <a:latin typeface="微軟正黑體"/>
        <a:ea typeface="微軟正黑體"/>
        <a:cs typeface=""/>
      </a:majorFont>
      <a:minorFont>
        <a:latin typeface="微軟正黑體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2019-IT</Template>
  <TotalTime>2348</TotalTime>
  <Words>3086</Words>
  <Application>Microsoft Office PowerPoint</Application>
  <PresentationFormat>如螢幕大小 (4:3)</PresentationFormat>
  <Paragraphs>575</Paragraphs>
  <Slides>89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89</vt:i4>
      </vt:variant>
    </vt:vector>
  </HeadingPairs>
  <TitlesOfParts>
    <vt:vector size="94" baseType="lpstr">
      <vt:lpstr>微軟正黑體</vt:lpstr>
      <vt:lpstr>新細明體</vt:lpstr>
      <vt:lpstr>Arial</vt:lpstr>
      <vt:lpstr>Calibri</vt:lpstr>
      <vt:lpstr>2019-IT</vt:lpstr>
      <vt:lpstr>PowerPoint 簡報</vt:lpstr>
      <vt:lpstr>Codeforces</vt:lpstr>
      <vt:lpstr>Codeforces</vt:lpstr>
      <vt:lpstr>Codeforces</vt:lpstr>
      <vt:lpstr>Codeforces</vt:lpstr>
      <vt:lpstr>Codeforces</vt:lpstr>
      <vt:lpstr>Codeforces</vt:lpstr>
      <vt:lpstr>Codeforces</vt:lpstr>
      <vt:lpstr>Codeforce</vt:lpstr>
      <vt:lpstr>Codeforce</vt:lpstr>
      <vt:lpstr>Codeforce</vt:lpstr>
      <vt:lpstr>Environment/課程安排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python 基礎語法</vt:lpstr>
      <vt:lpstr>python 基礎語法-輸入</vt:lpstr>
      <vt:lpstr>python 基礎語法-輸入</vt:lpstr>
      <vt:lpstr>python 基礎語法-輸入</vt:lpstr>
      <vt:lpstr>python 基礎語法-輸出</vt:lpstr>
      <vt:lpstr>python 基礎語法-輸出</vt:lpstr>
      <vt:lpstr>python 基礎語法-輸出</vt:lpstr>
      <vt:lpstr>python 基礎語法-輸出</vt:lpstr>
      <vt:lpstr>python 基礎語法-輸出</vt:lpstr>
      <vt:lpstr>python 基礎語法-算術運算</vt:lpstr>
      <vt:lpstr>python 基礎語法-算術運算</vt:lpstr>
      <vt:lpstr>python 基礎語法-算術運算</vt:lpstr>
      <vt:lpstr>python 基礎語法-算術運算</vt:lpstr>
      <vt:lpstr>python 基礎語法-算術運算</vt:lpstr>
      <vt:lpstr>python 基礎語法-浮點數運算</vt:lpstr>
      <vt:lpstr>python 基礎語法-浮點數運算</vt:lpstr>
      <vt:lpstr>python 基礎語法-浮點數運算</vt:lpstr>
      <vt:lpstr>python 基礎語法-邏輯判斷</vt:lpstr>
      <vt:lpstr>python 基礎語法-邏輯判斷</vt:lpstr>
      <vt:lpstr>python 基礎語法-邏輯判斷</vt:lpstr>
      <vt:lpstr>python 基礎語法-邏輯判斷</vt:lpstr>
      <vt:lpstr>python 基礎語法-邏輯判斷</vt:lpstr>
      <vt:lpstr>If Basic</vt:lpstr>
      <vt:lpstr>python 基礎語法-邏輯判斷</vt:lpstr>
      <vt:lpstr>python 基礎語法-邏輯判斷</vt:lpstr>
      <vt:lpstr>python 基礎語法-邏輯判斷</vt:lpstr>
      <vt:lpstr>python 基礎語法-狀態機</vt:lpstr>
      <vt:lpstr>python 基礎語法-狀態機</vt:lpstr>
      <vt:lpstr>python 基礎語法-迴圈</vt:lpstr>
      <vt:lpstr>python 基礎語法-迴圈</vt:lpstr>
      <vt:lpstr>python 基礎語法-迴圈</vt:lpstr>
      <vt:lpstr>python 基礎語法-迴圈</vt:lpstr>
      <vt:lpstr>python 基礎語法-迴圈</vt:lpstr>
      <vt:lpstr>python 基礎語法-迴圈</vt:lpstr>
      <vt:lpstr>python 基礎語法-迴圈</vt:lpstr>
      <vt:lpstr>python 基礎語法-迴圈</vt:lpstr>
      <vt:lpstr>python 基礎語法-迴圈</vt:lpstr>
      <vt:lpstr>while Basic</vt:lpstr>
      <vt:lpstr>while Basic</vt:lpstr>
      <vt:lpstr>python 基礎語法-迴圈</vt:lpstr>
      <vt:lpstr>python 基礎語法-迴圈</vt:lpstr>
      <vt:lpstr>python 基礎語法-迴圈</vt:lpstr>
      <vt:lpstr>python 基礎語法-迴圈</vt:lpstr>
      <vt:lpstr>python 基礎語法-字串</vt:lpstr>
      <vt:lpstr>python 基礎語法-字串</vt:lpstr>
      <vt:lpstr>python 基礎語法-字串</vt:lpstr>
      <vt:lpstr>python 基礎語法-字串</vt:lpstr>
      <vt:lpstr>python 基礎語法-字串</vt:lpstr>
      <vt:lpstr>python 基礎語法-字串</vt:lpstr>
      <vt:lpstr>String Basic</vt:lpstr>
      <vt:lpstr>python 基礎語法-字串</vt:lpstr>
      <vt:lpstr>python 基礎語法-字串</vt:lpstr>
      <vt:lpstr>python 基礎語法-字串</vt:lpstr>
      <vt:lpstr>python 基礎語法-字串</vt:lpstr>
      <vt:lpstr>python 基礎語法-字串</vt:lpstr>
      <vt:lpstr>python 基礎語法-字串</vt:lpstr>
      <vt:lpstr>python 基礎語法-字串</vt:lpstr>
      <vt:lpstr>python 基礎語法-函式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IT-Jeff</dc:creator>
  <cp:lastModifiedBy>Chino</cp:lastModifiedBy>
  <cp:revision>222</cp:revision>
  <dcterms:created xsi:type="dcterms:W3CDTF">2019-01-25T01:53:35Z</dcterms:created>
  <dcterms:modified xsi:type="dcterms:W3CDTF">2023-06-19T13:23:46Z</dcterms:modified>
</cp:coreProperties>
</file>